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  <p:sldMasterId id="2147483698" r:id="rId5"/>
    <p:sldMasterId id="2147483702" r:id="rId6"/>
  </p:sldMasterIdLst>
  <p:notesMasterIdLst>
    <p:notesMasterId r:id="rId37"/>
  </p:notesMasterIdLst>
  <p:handoutMasterIdLst>
    <p:handoutMasterId r:id="rId38"/>
  </p:handoutMasterIdLst>
  <p:sldIdLst>
    <p:sldId id="276" r:id="rId7"/>
    <p:sldId id="268" r:id="rId8"/>
    <p:sldId id="287" r:id="rId9"/>
    <p:sldId id="288" r:id="rId10"/>
    <p:sldId id="277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278" r:id="rId24"/>
    <p:sldId id="279" r:id="rId25"/>
    <p:sldId id="280" r:id="rId26"/>
    <p:sldId id="286" r:id="rId27"/>
    <p:sldId id="293" r:id="rId28"/>
    <p:sldId id="292" r:id="rId29"/>
    <p:sldId id="291" r:id="rId30"/>
    <p:sldId id="289" r:id="rId31"/>
    <p:sldId id="303" r:id="rId32"/>
    <p:sldId id="302" r:id="rId33"/>
    <p:sldId id="301" r:id="rId34"/>
    <p:sldId id="300" r:id="rId35"/>
    <p:sldId id="299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ain-Nicolas Bourgeois (CHU)" initials="SB(" lastIdx="6" clrIdx="0">
    <p:extLst>
      <p:ext uri="{19B8F6BF-5375-455C-9EA6-DF929625EA0E}">
        <p15:presenceInfo xmlns:p15="http://schemas.microsoft.com/office/powerpoint/2012/main" userId="Sylvain-Nicolas Bourgeois (CHU)" providerId="None"/>
      </p:ext>
    </p:extLst>
  </p:cmAuthor>
  <p:cmAuthor id="2" name="Jean-Thomas Grantham (CHU)" initials="JG(" lastIdx="19" clrIdx="1">
    <p:extLst>
      <p:ext uri="{19B8F6BF-5375-455C-9EA6-DF929625EA0E}">
        <p15:presenceInfo xmlns:p15="http://schemas.microsoft.com/office/powerpoint/2012/main" userId="Jean-Thomas Grantham (CHU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A0A8D4"/>
    <a:srgbClr val="433F8D"/>
    <a:srgbClr val="372E72"/>
    <a:srgbClr val="B84272"/>
    <a:srgbClr val="E9CBD4"/>
    <a:srgbClr val="D89EB4"/>
    <a:srgbClr val="C26186"/>
    <a:srgbClr val="851E4D"/>
    <a:srgbClr val="007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59" autoAdjust="0"/>
    <p:restoredTop sz="96301" autoAdjust="0"/>
  </p:normalViewPr>
  <p:slideViewPr>
    <p:cSldViewPr snapToGrid="0">
      <p:cViewPr varScale="1">
        <p:scale>
          <a:sx n="79" d="100"/>
          <a:sy n="79" d="100"/>
        </p:scale>
        <p:origin x="120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536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commentAuthors" Target="commentAuthor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AB8A4-7DA6-46D9-86E4-3D8424D57493}" type="datetimeFigureOut">
              <a:rPr lang="fr-CA" smtClean="0"/>
              <a:t>2024-08-06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7FD36-F465-4DD9-B789-4F8AD870B08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23030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EB34F-8445-41AA-B86A-AC93C01F3B31}" type="datetimeFigureOut">
              <a:rPr lang="fr-CA" smtClean="0"/>
              <a:t>2024-08-06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5414E-BFA0-483A-85BF-3EBDD330E97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21155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4.emf"/><Relationship Id="rId4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image" Target="../media/image5.emf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4.emf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/ bleu fonc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C0C21A-63D9-0621-FE35-5C4293EE3F2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4660501"/>
            <a:ext cx="3641697" cy="19962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D777D88-D612-81F9-C1CC-31A6BE7381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03570" y="4656681"/>
            <a:ext cx="8898369" cy="202811"/>
          </a:xfrm>
          <a:prstGeom prst="rect">
            <a:avLst/>
          </a:prstGeom>
        </p:spPr>
      </p:pic>
      <p:sp>
        <p:nvSpPr>
          <p:cNvPr id="15" name="Rectangle 14"/>
          <p:cNvSpPr/>
          <p:nvPr userDrawn="1">
            <p:custDataLst>
              <p:tags r:id="rId2"/>
            </p:custDataLst>
          </p:nvPr>
        </p:nvSpPr>
        <p:spPr>
          <a:xfrm>
            <a:off x="0" y="1"/>
            <a:ext cx="12192000" cy="4665884"/>
          </a:xfrm>
          <a:prstGeom prst="rect">
            <a:avLst/>
          </a:prstGeom>
          <a:solidFill>
            <a:srgbClr val="01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8E7B07C0-9F97-16E2-7547-7E8701170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571" y="1250732"/>
            <a:ext cx="9376670" cy="220614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r-CA" dirty="0"/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714AEF4C-542B-5F21-8DAB-687A780C6A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81423" y="5476267"/>
            <a:ext cx="7802802" cy="90091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800" baseline="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 dirty="0"/>
              <a:t>Titre - Prénom - Nom</a:t>
            </a:r>
          </a:p>
          <a:p>
            <a:pPr lvl="1"/>
            <a:r>
              <a:rPr lang="fr-FR" dirty="0"/>
              <a:t>Sous titre - Description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A57CAC5-5811-D173-CA1B-3FBFF155B8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337394"/>
            <a:ext cx="1778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Bandeau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>
            <p:custDataLst>
              <p:tags r:id="rId1"/>
            </p:custDataLst>
          </p:nvPr>
        </p:nvSpPr>
        <p:spPr>
          <a:xfrm>
            <a:off x="0" y="1709531"/>
            <a:ext cx="12187767" cy="514847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CA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303E17-0B2F-6441-870C-DD377A2311B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1640590"/>
          </a:xfrm>
          <a:prstGeom prst="rect">
            <a:avLst/>
          </a:prstGeom>
          <a:solidFill>
            <a:srgbClr val="01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35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333375" y="6400862"/>
            <a:ext cx="318462" cy="18256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900" b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3387A921-BE8F-4D1C-BC32-B6BDD01227B7}" type="slidenum">
              <a:rPr lang="fr-CA" smtClean="0"/>
              <a:pPr/>
              <a:t>‹#›</a:t>
            </a:fld>
            <a:endParaRPr lang="fr-CA" dirty="0"/>
          </a:p>
        </p:txBody>
      </p:sp>
      <p:sp>
        <p:nvSpPr>
          <p:cNvPr id="18" name="Rectangle 17"/>
          <p:cNvSpPr/>
          <p:nvPr userDrawn="1">
            <p:custDataLst>
              <p:tags r:id="rId3"/>
            </p:custDataLst>
          </p:nvPr>
        </p:nvSpPr>
        <p:spPr>
          <a:xfrm>
            <a:off x="1" y="355600"/>
            <a:ext cx="1775884" cy="196851"/>
          </a:xfrm>
          <a:prstGeom prst="rect">
            <a:avLst/>
          </a:prstGeom>
          <a:solidFill>
            <a:srgbClr val="00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CA" sz="2400"/>
          </a:p>
        </p:txBody>
      </p:sp>
      <p:sp>
        <p:nvSpPr>
          <p:cNvPr id="23" name="Espace réservé du texte 2"/>
          <p:cNvSpPr>
            <a:spLocks noGrp="1"/>
          </p:cNvSpPr>
          <p:nvPr>
            <p:ph idx="1"/>
          </p:nvPr>
        </p:nvSpPr>
        <p:spPr>
          <a:xfrm>
            <a:off x="1046343" y="1943999"/>
            <a:ext cx="10238973" cy="4265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11" name="Espace réservé du titre 8"/>
          <p:cNvSpPr>
            <a:spLocks noGrp="1"/>
          </p:cNvSpPr>
          <p:nvPr>
            <p:ph type="title"/>
          </p:nvPr>
        </p:nvSpPr>
        <p:spPr>
          <a:xfrm>
            <a:off x="1031943" y="878240"/>
            <a:ext cx="10253373" cy="51517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fr-CA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260AD99-6B1B-3682-7993-E60CF5F9F5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0388278" y="6076272"/>
            <a:ext cx="1449088" cy="49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02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séparatr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333375" y="6400862"/>
            <a:ext cx="318462" cy="18256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900" b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3387A921-BE8F-4D1C-BC32-B6BDD01227B7}" type="slidenum">
              <a:rPr lang="fr-CA" smtClean="0"/>
              <a:pPr/>
              <a:t>‹#›</a:t>
            </a:fld>
            <a:endParaRPr lang="fr-CA" dirty="0"/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-12125" y="355523"/>
            <a:ext cx="1787137" cy="206452"/>
          </a:xfrm>
          <a:prstGeom prst="rect">
            <a:avLst/>
          </a:prstGeom>
          <a:solidFill>
            <a:srgbClr val="00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E7B07C0-9F97-16E2-7547-7E8701170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570" y="1984443"/>
            <a:ext cx="10314620" cy="301913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CA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48504B-153D-2841-5144-FADAAD665F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89600" y="6076800"/>
            <a:ext cx="1450800" cy="49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69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hoto et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68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fr-CA" dirty="0"/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-12125" y="355523"/>
            <a:ext cx="1785600" cy="205200"/>
          </a:xfrm>
          <a:prstGeom prst="rect">
            <a:avLst/>
          </a:prstGeom>
          <a:solidFill>
            <a:srgbClr val="00ABC4"/>
          </a:solid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pPr lvl="0"/>
            <a:r>
              <a:rPr lang="fr-CA" dirty="0"/>
              <a:t> 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1024309" y="4878526"/>
            <a:ext cx="10255219" cy="5602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1033463" y="5524500"/>
            <a:ext cx="10245680" cy="68531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  <a:endParaRPr lang="fr-CA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333375" y="6400862"/>
            <a:ext cx="318462" cy="18256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900" b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3387A921-BE8F-4D1C-BC32-B6BDD01227B7}" type="slidenum">
              <a:rPr lang="fr-CA" smtClean="0"/>
              <a:pPr/>
              <a:t>‹#›</a:t>
            </a:fld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2139F1-EBC3-2851-AE7D-DEAAE5C18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388278" y="6076272"/>
            <a:ext cx="1449088" cy="49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31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et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4800" cy="468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fr-CA" dirty="0"/>
          </a:p>
        </p:txBody>
      </p:sp>
      <p:sp>
        <p:nvSpPr>
          <p:cNvPr id="6" name="Espace réservé pour une image  9"/>
          <p:cNvSpPr>
            <a:spLocks noGrp="1"/>
          </p:cNvSpPr>
          <p:nvPr>
            <p:ph type="pic" sz="quarter" idx="11"/>
          </p:nvPr>
        </p:nvSpPr>
        <p:spPr>
          <a:xfrm>
            <a:off x="6097200" y="0"/>
            <a:ext cx="6094800" cy="468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fr-CA" dirty="0"/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-12125" y="355523"/>
            <a:ext cx="1785600" cy="205200"/>
          </a:xfrm>
          <a:prstGeom prst="rect">
            <a:avLst/>
          </a:prstGeom>
          <a:solidFill>
            <a:srgbClr val="00ABC4"/>
          </a:solid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pPr lvl="0"/>
            <a:r>
              <a:rPr lang="fr-CA" dirty="0"/>
              <a:t> </a:t>
            </a:r>
          </a:p>
        </p:txBody>
      </p:sp>
      <p:sp>
        <p:nvSpPr>
          <p:cNvPr id="12" name="Espace réservé du titre 1"/>
          <p:cNvSpPr>
            <a:spLocks noGrp="1"/>
          </p:cNvSpPr>
          <p:nvPr>
            <p:ph type="title"/>
          </p:nvPr>
        </p:nvSpPr>
        <p:spPr>
          <a:xfrm>
            <a:off x="1024309" y="4878526"/>
            <a:ext cx="10255605" cy="5602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1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1033463" y="5524500"/>
            <a:ext cx="10246066" cy="691105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  <a:endParaRPr lang="fr-CA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4"/>
          </p:nvPr>
        </p:nvSpPr>
        <p:spPr>
          <a:xfrm>
            <a:off x="333375" y="6400862"/>
            <a:ext cx="318462" cy="18256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900" b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3387A921-BE8F-4D1C-BC32-B6BDD01227B7}" type="slidenum">
              <a:rPr lang="fr-CA" smtClean="0"/>
              <a:pPr/>
              <a:t>‹#›</a:t>
            </a:fld>
            <a:endParaRPr lang="fr-CA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6D6F737-7960-EFD2-B23C-2BA3E46C1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388278" y="6076272"/>
            <a:ext cx="1449088" cy="49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189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et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64400" cy="468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fr-CA" dirty="0"/>
          </a:p>
        </p:txBody>
      </p:sp>
      <p:sp>
        <p:nvSpPr>
          <p:cNvPr id="7" name="Espace réservé pour une image  9"/>
          <p:cNvSpPr>
            <a:spLocks noGrp="1"/>
          </p:cNvSpPr>
          <p:nvPr>
            <p:ph type="pic" sz="quarter" idx="11"/>
          </p:nvPr>
        </p:nvSpPr>
        <p:spPr>
          <a:xfrm>
            <a:off x="4063800" y="0"/>
            <a:ext cx="4064400" cy="468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fr-CA" dirty="0"/>
          </a:p>
        </p:txBody>
      </p:sp>
      <p:sp>
        <p:nvSpPr>
          <p:cNvPr id="9" name="Espace réservé pour une image  9"/>
          <p:cNvSpPr>
            <a:spLocks noGrp="1"/>
          </p:cNvSpPr>
          <p:nvPr>
            <p:ph type="pic" sz="quarter" idx="12"/>
          </p:nvPr>
        </p:nvSpPr>
        <p:spPr>
          <a:xfrm>
            <a:off x="8127600" y="0"/>
            <a:ext cx="4064400" cy="468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fr-CA" dirty="0"/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-12125" y="355523"/>
            <a:ext cx="1785600" cy="205200"/>
          </a:xfrm>
          <a:prstGeom prst="rect">
            <a:avLst/>
          </a:prstGeom>
          <a:solidFill>
            <a:srgbClr val="00ABC4"/>
          </a:solid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pPr lvl="0"/>
            <a:r>
              <a:rPr lang="fr-CA" dirty="0"/>
              <a:t> </a:t>
            </a:r>
          </a:p>
        </p:txBody>
      </p:sp>
      <p:sp>
        <p:nvSpPr>
          <p:cNvPr id="14" name="Espace réservé du titre 1"/>
          <p:cNvSpPr>
            <a:spLocks noGrp="1"/>
          </p:cNvSpPr>
          <p:nvPr>
            <p:ph type="title"/>
          </p:nvPr>
        </p:nvSpPr>
        <p:spPr>
          <a:xfrm>
            <a:off x="1024309" y="4878526"/>
            <a:ext cx="10255219" cy="5602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15" name="Espace réservé du texte 2"/>
          <p:cNvSpPr>
            <a:spLocks noGrp="1"/>
          </p:cNvSpPr>
          <p:nvPr>
            <p:ph type="body" sz="quarter" idx="14"/>
          </p:nvPr>
        </p:nvSpPr>
        <p:spPr>
          <a:xfrm>
            <a:off x="1033463" y="5524500"/>
            <a:ext cx="10245680" cy="691105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  <a:endParaRPr lang="fr-CA" dirty="0"/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15"/>
          </p:nvPr>
        </p:nvSpPr>
        <p:spPr>
          <a:xfrm>
            <a:off x="333375" y="6400862"/>
            <a:ext cx="318462" cy="18256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900" b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3387A921-BE8F-4D1C-BC32-B6BDD01227B7}" type="slidenum">
              <a:rPr lang="fr-CA" smtClean="0"/>
              <a:pPr/>
              <a:t>‹#›</a:t>
            </a:fld>
            <a:endParaRPr lang="fr-CA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E9009A1-F2EE-BA4B-7D69-A1B358F557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388278" y="6076272"/>
            <a:ext cx="1449088" cy="49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75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en 2 - fond 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>
            <p:custDataLst>
              <p:tags r:id="rId1"/>
            </p:custDataLst>
          </p:nvPr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rgbClr val="00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ectangle 7"/>
          <p:cNvSpPr/>
          <p:nvPr>
            <p:custDataLst>
              <p:tags r:id="rId2"/>
            </p:custDataLst>
          </p:nvPr>
        </p:nvSpPr>
        <p:spPr>
          <a:xfrm>
            <a:off x="-12125" y="355523"/>
            <a:ext cx="1787137" cy="206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Espace réservé du titre 1"/>
          <p:cNvSpPr>
            <a:spLocks noGrp="1"/>
          </p:cNvSpPr>
          <p:nvPr>
            <p:ph type="title"/>
          </p:nvPr>
        </p:nvSpPr>
        <p:spPr>
          <a:xfrm>
            <a:off x="6534150" y="914399"/>
            <a:ext cx="5303216" cy="9832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14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1031274" y="914399"/>
            <a:ext cx="3983178" cy="18288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700"/>
              </a:lnSpc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fr-FR" dirty="0"/>
              <a:t>Texte</a:t>
            </a:r>
            <a:endParaRPr lang="fr-CA" dirty="0"/>
          </a:p>
        </p:txBody>
      </p:sp>
      <p:sp>
        <p:nvSpPr>
          <p:cNvPr id="16" name="Espace réservé du contenu 15"/>
          <p:cNvSpPr>
            <a:spLocks noGrp="1"/>
          </p:cNvSpPr>
          <p:nvPr>
            <p:ph sz="quarter" idx="12"/>
          </p:nvPr>
        </p:nvSpPr>
        <p:spPr>
          <a:xfrm>
            <a:off x="6534149" y="1980200"/>
            <a:ext cx="5303217" cy="4015486"/>
          </a:xfrm>
        </p:spPr>
        <p:txBody>
          <a:bodyPr/>
          <a:lstStyle>
            <a:lvl1pPr marL="0" indent="0"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/>
            </a:lvl1pPr>
            <a:lvl2pPr marL="360000" indent="-342900">
              <a:defRPr lang="fr-FR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5750" indent="-285750">
              <a:defRPr lang="fr-FR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fr-FR" sz="1600" kern="1200" dirty="0" smtClean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fr-CA" sz="1200" i="0" kern="1200" cap="all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marL="0" lvl="1" indent="-252000" algn="l" defTabSz="914400" rtl="0" eaLnBrk="1" latinLnBrk="0" hangingPunct="1">
              <a:lnSpc>
                <a:spcPts val="2000"/>
              </a:lnSpc>
              <a:spcBef>
                <a:spcPts val="100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marL="612000" lvl="2" indent="-252000" algn="l" defTabSz="914400" rtl="0" eaLnBrk="1" latinLnBrk="0" hangingPunct="1">
              <a:lnSpc>
                <a:spcPts val="2000"/>
              </a:lnSpc>
              <a:spcBef>
                <a:spcPts val="10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ê"/>
            </a:pPr>
            <a:r>
              <a:rPr lang="fr-FR" dirty="0"/>
              <a:t>Troisième niveau</a:t>
            </a:r>
          </a:p>
          <a:p>
            <a:pPr marL="1440000" lvl="3" indent="-360000" algn="l" defTabSz="914400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300"/>
              </a:spcAft>
              <a:buClr>
                <a:schemeClr val="accent4"/>
              </a:buClr>
              <a:buSzPct val="100000"/>
              <a:buFont typeface="Wingdings 3" panose="05040102010807070707" pitchFamily="18" charset="2"/>
              <a:buChar char="4"/>
            </a:pPr>
            <a:r>
              <a:rPr lang="fr-FR" dirty="0"/>
              <a:t>Quatrième niveau</a:t>
            </a:r>
          </a:p>
          <a:p>
            <a:pPr marL="1692000" lvl="4" indent="-252000" algn="l" defTabSz="914400" rtl="0" eaLnBrk="1" latinLnBrk="0" hangingPunct="1">
              <a:lnSpc>
                <a:spcPts val="1400"/>
              </a:lnSpc>
              <a:spcBef>
                <a:spcPts val="500"/>
              </a:spcBef>
              <a:buClr>
                <a:schemeClr val="accent4"/>
              </a:buClr>
              <a:buSzPct val="90000"/>
              <a:buFont typeface="Wingdings 3" panose="05040102010807070707" pitchFamily="18" charset="2"/>
              <a:buChar char="4"/>
            </a:pPr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12" name="Espace réservé du numéro de diapositive 5"/>
          <p:cNvSpPr txBox="1">
            <a:spLocks/>
          </p:cNvSpPr>
          <p:nvPr userDrawn="1"/>
        </p:nvSpPr>
        <p:spPr>
          <a:xfrm>
            <a:off x="333375" y="6400862"/>
            <a:ext cx="318462" cy="182563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fr-FR"/>
            </a:defPPr>
            <a:lvl1pPr marL="0" algn="l" defTabSz="914400" rtl="0" eaLnBrk="1" latinLnBrk="0" hangingPunct="1">
              <a:defRPr sz="900" b="1" kern="120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87A921-BE8F-4D1C-BC32-B6BDD01227B7}" type="slidenum">
              <a:rPr lang="fr-CA" smtClean="0">
                <a:solidFill>
                  <a:schemeClr val="bg1"/>
                </a:solidFill>
              </a:rPr>
              <a:pPr/>
              <a:t>‹#›</a:t>
            </a:fld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8AC0DEB-9FF8-792C-4141-EDA04D7B95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0388278" y="6076272"/>
            <a:ext cx="1449088" cy="49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25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en 2 - avec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6534149" y="914399"/>
            <a:ext cx="5162551" cy="9832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12" name="Espace réservé pour une image 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4800" cy="685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>
            <a:lvl1pPr marL="1080000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fr-CA" dirty="0"/>
          </a:p>
        </p:txBody>
      </p:sp>
      <p:sp>
        <p:nvSpPr>
          <p:cNvPr id="14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1031274" y="914399"/>
            <a:ext cx="3983178" cy="18288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700"/>
              </a:lnSpc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fr-FR" dirty="0"/>
              <a:t>Texte</a:t>
            </a:r>
            <a:endParaRPr lang="fr-CA" dirty="0"/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-12125" y="355523"/>
            <a:ext cx="1785600" cy="205200"/>
          </a:xfrm>
          <a:prstGeom prst="rect">
            <a:avLst/>
          </a:prstGeom>
          <a:solidFill>
            <a:srgbClr val="00ABC4"/>
          </a:solid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pPr lvl="0"/>
            <a:r>
              <a:rPr lang="fr-CA" dirty="0"/>
              <a:t> </a:t>
            </a:r>
          </a:p>
        </p:txBody>
      </p:sp>
      <p:sp>
        <p:nvSpPr>
          <p:cNvPr id="18" name="Espace réservé du contenu 15"/>
          <p:cNvSpPr>
            <a:spLocks noGrp="1"/>
          </p:cNvSpPr>
          <p:nvPr>
            <p:ph sz="quarter" idx="13"/>
          </p:nvPr>
        </p:nvSpPr>
        <p:spPr>
          <a:xfrm>
            <a:off x="6534150" y="1980201"/>
            <a:ext cx="5303216" cy="4021272"/>
          </a:xfrm>
        </p:spPr>
        <p:txBody>
          <a:bodyPr/>
          <a:lstStyle>
            <a:lvl1pPr marL="0" indent="0"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/>
            </a:lvl1pPr>
            <a:lvl2pPr marL="360000" indent="-342900">
              <a:defRPr lang="fr-FR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5750" indent="-285750">
              <a:defRPr lang="fr-FR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>
              <a:defRPr lang="fr-FR" sz="1600" kern="1200" dirty="0" smtClean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fr-CA" sz="1200" i="0" kern="1200" cap="all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marL="0" lvl="1" indent="-252000" algn="l" defTabSz="914400" rtl="0" eaLnBrk="1" latinLnBrk="0" hangingPunct="1">
              <a:lnSpc>
                <a:spcPts val="2000"/>
              </a:lnSpc>
              <a:spcBef>
                <a:spcPts val="100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marL="612000" lvl="2" indent="-252000" algn="l" defTabSz="914400" rtl="0" eaLnBrk="1" latinLnBrk="0" hangingPunct="1">
              <a:lnSpc>
                <a:spcPts val="2000"/>
              </a:lnSpc>
              <a:spcBef>
                <a:spcPts val="10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ê"/>
            </a:pPr>
            <a:r>
              <a:rPr lang="fr-FR" dirty="0"/>
              <a:t>Troisième niveau</a:t>
            </a:r>
          </a:p>
          <a:p>
            <a:pPr marL="1440000" lvl="3" indent="-360000" algn="l" defTabSz="914400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300"/>
              </a:spcAft>
              <a:buClr>
                <a:schemeClr val="accent4"/>
              </a:buClr>
              <a:buSzPct val="100000"/>
              <a:buFont typeface="Wingdings 3" panose="05040102010807070707" pitchFamily="18" charset="2"/>
              <a:buChar char="4"/>
            </a:pPr>
            <a:r>
              <a:rPr lang="fr-FR" dirty="0"/>
              <a:t>Quatrième niveau</a:t>
            </a:r>
          </a:p>
          <a:p>
            <a:pPr marL="1692000" lvl="4" indent="-252000" algn="l" defTabSz="914400" rtl="0" eaLnBrk="1" latinLnBrk="0" hangingPunct="1">
              <a:lnSpc>
                <a:spcPts val="1400"/>
              </a:lnSpc>
              <a:spcBef>
                <a:spcPts val="500"/>
              </a:spcBef>
              <a:buClr>
                <a:schemeClr val="accent4"/>
              </a:buClr>
              <a:buSzPct val="90000"/>
              <a:buFont typeface="Wingdings 3" panose="05040102010807070707" pitchFamily="18" charset="2"/>
              <a:buChar char="4"/>
            </a:pPr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4"/>
          </p:nvPr>
        </p:nvSpPr>
        <p:spPr>
          <a:xfrm>
            <a:off x="333375" y="6400862"/>
            <a:ext cx="318462" cy="18256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900" b="1">
                <a:solidFill>
                  <a:schemeClr val="bg1"/>
                </a:solidFill>
              </a:defRPr>
            </a:lvl1pPr>
          </a:lstStyle>
          <a:p>
            <a:fld id="{3387A921-BE8F-4D1C-BC32-B6BDD01227B7}" type="slidenum">
              <a:rPr lang="fr-CA" smtClean="0"/>
              <a:pPr/>
              <a:t>‹#›</a:t>
            </a:fld>
            <a:endParaRPr lang="fr-CA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C925FE2-279B-7957-FCA1-3BBF2E591B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388278" y="6076272"/>
            <a:ext cx="1449088" cy="49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81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ériode d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>
            <p:custDataLst>
              <p:tags r:id="rId1"/>
            </p:custDataLst>
          </p:nvPr>
        </p:nvSpPr>
        <p:spPr>
          <a:xfrm>
            <a:off x="-1" y="0"/>
            <a:ext cx="6346210" cy="6858000"/>
          </a:xfrm>
          <a:prstGeom prst="rect">
            <a:avLst/>
          </a:prstGeom>
          <a:solidFill>
            <a:srgbClr val="00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1386">
            <a:off x="1692733" y="-2102130"/>
            <a:ext cx="6941472" cy="8885085"/>
          </a:xfrm>
          <a:prstGeom prst="rect">
            <a:avLst/>
          </a:prstGeom>
        </p:spPr>
      </p:pic>
      <p:sp>
        <p:nvSpPr>
          <p:cNvPr id="8" name="Espace réservé du texte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1492" y="1735271"/>
            <a:ext cx="2889377" cy="1160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Bef>
                <a:spcPts val="100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Période de questions</a:t>
            </a:r>
            <a:endParaRPr lang="fr-CA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1" hasCustomPrompt="1"/>
          </p:nvPr>
        </p:nvSpPr>
        <p:spPr>
          <a:xfrm>
            <a:off x="8229600" y="4000500"/>
            <a:ext cx="3607766" cy="6235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4800"/>
              </a:lnSpc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Merci !</a:t>
            </a:r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0C6D6F-C7A4-8E07-EED1-D6EDFE4A30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0388278" y="6076272"/>
            <a:ext cx="1449088" cy="49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110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lice et coule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FF56CB3-F432-CD40-BF12-5946C6D2A9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0590" y="2087415"/>
            <a:ext cx="590960" cy="5760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237D508-AEEE-D348-B935-F7246AB322D7}"/>
              </a:ext>
            </a:extLst>
          </p:cNvPr>
          <p:cNvSpPr txBox="1"/>
          <p:nvPr userDrawn="1"/>
        </p:nvSpPr>
        <p:spPr>
          <a:xfrm>
            <a:off x="989629" y="2188185"/>
            <a:ext cx="5003244" cy="3744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fr-FR" sz="2000" b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CONSIGNES</a:t>
            </a:r>
            <a:r>
              <a:rPr lang="fr-FR" sz="2000" b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GRAPHIQUES</a:t>
            </a:r>
          </a:p>
        </p:txBody>
      </p:sp>
      <p:grpSp>
        <p:nvGrpSpPr>
          <p:cNvPr id="24" name="Groupe 23"/>
          <p:cNvGrpSpPr/>
          <p:nvPr userDrawn="1"/>
        </p:nvGrpSpPr>
        <p:grpSpPr>
          <a:xfrm>
            <a:off x="1002148" y="2516275"/>
            <a:ext cx="7867943" cy="4000142"/>
            <a:chOff x="1777938" y="2600355"/>
            <a:chExt cx="7867943" cy="4000142"/>
          </a:xfrm>
        </p:grpSpPr>
        <p:sp>
          <p:nvSpPr>
            <p:cNvPr id="22" name="ZoneTexte 21"/>
            <p:cNvSpPr txBox="1"/>
            <p:nvPr userDrawn="1"/>
          </p:nvSpPr>
          <p:spPr>
            <a:xfrm>
              <a:off x="1793894" y="2600355"/>
              <a:ext cx="4736653" cy="40001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lvl="0" indent="0" algn="l" defTabSz="9144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80000"/>
                <a:buFont typeface="Arial" panose="020B0604020202020204" pitchFamily="34" charset="0"/>
                <a:buNone/>
              </a:pPr>
              <a:r>
                <a:rPr lang="fr-FR" sz="14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Police de caractère 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: </a:t>
              </a:r>
            </a:p>
            <a:p>
              <a:pPr marL="0" lvl="0" indent="0" algn="l" defTabSz="9144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80000"/>
                <a:buFont typeface="Arial" panose="020B0604020202020204" pitchFamily="34" charset="0"/>
                <a:buNone/>
              </a:pP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ARIAL régulier, italique et gras</a:t>
              </a:r>
            </a:p>
            <a:p>
              <a:pPr marL="0" lvl="0" indent="0" algn="l" defTabSz="9144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80000"/>
                <a:buFont typeface="Arial" panose="020B0604020202020204" pitchFamily="34" charset="0"/>
                <a:buNone/>
              </a:pPr>
              <a:r>
                <a:rPr lang="fr-FR" sz="14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Couleurs du texte </a:t>
              </a:r>
              <a:r>
                <a:rPr lang="fr-FR" sz="1400" b="0" i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(en général) : </a:t>
              </a:r>
            </a:p>
            <a:p>
              <a:pPr marL="288000" lvl="0" indent="-285750" algn="l" defTabSz="9144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 "/>
              </a:pP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Gris foncé (80%)</a:t>
              </a:r>
              <a:r>
                <a:rPr lang="fr-FR" sz="1400" b="0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fr-FR" sz="1400" b="1" kern="1200" baseline="0" dirty="0">
                  <a:solidFill>
                    <a:schemeClr val="accent4"/>
                  </a:solidFill>
                  <a:latin typeface="+mn-lt"/>
                  <a:ea typeface="+mn-ea"/>
                  <a:cs typeface="+mn-cs"/>
                </a:rPr>
                <a:t>OU</a:t>
              </a:r>
              <a:r>
                <a:rPr lang="fr-FR" sz="1400" b="0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RVB 51.51.51</a:t>
              </a:r>
              <a:r>
                <a:rPr lang="fr-FR" sz="1400" b="0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fr-FR" sz="1400" b="1" kern="1200" baseline="0" dirty="0">
                  <a:solidFill>
                    <a:schemeClr val="accent4"/>
                  </a:solidFill>
                  <a:latin typeface="+mn-lt"/>
                  <a:ea typeface="+mn-ea"/>
                  <a:cs typeface="+mn-cs"/>
                </a:rPr>
                <a:t>OU</a:t>
              </a:r>
              <a:r>
                <a:rPr lang="fr-FR" sz="1400" b="0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HEXA #333333</a:t>
              </a:r>
            </a:p>
            <a:p>
              <a:pPr marL="0" lvl="0" indent="0" algn="l" defTabSz="9144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80000"/>
                <a:buFont typeface="Arial" panose="020B0604020202020204" pitchFamily="34" charset="0"/>
                <a:buNone/>
              </a:pPr>
              <a:endParaRPr lang="fr-F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marL="0" lvl="0" indent="0" algn="l" defTabSz="9144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80000"/>
                <a:buFont typeface="Arial" panose="020B0604020202020204" pitchFamily="34" charset="0"/>
                <a:buNone/>
              </a:pPr>
              <a:r>
                <a:rPr lang="fr-FR" sz="14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Couleurs principales du CR CHU 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: </a:t>
              </a:r>
            </a:p>
            <a:p>
              <a:pPr marL="288000" lvl="0" indent="-285750" algn="l" defTabSz="9144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 "/>
              </a:pP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Turquoise : RVB 0.171.196 </a:t>
              </a:r>
              <a:r>
                <a:rPr lang="fr-FR" sz="1400" b="1" kern="1200" baseline="0" dirty="0">
                  <a:solidFill>
                    <a:schemeClr val="accent4"/>
                  </a:solidFill>
                  <a:latin typeface="+mn-lt"/>
                  <a:ea typeface="+mn-ea"/>
                  <a:cs typeface="+mn-cs"/>
                </a:rPr>
                <a:t>OU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HEXA #00ABC4</a:t>
              </a:r>
            </a:p>
            <a:p>
              <a:pPr marL="288000" lvl="0" indent="-285750" algn="l" defTabSz="9144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 "/>
              </a:pP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Bleu foncé : RVB 1.38.79 </a:t>
              </a:r>
              <a:r>
                <a:rPr lang="fr-FR" sz="1400" b="1" kern="1200" baseline="0" dirty="0">
                  <a:solidFill>
                    <a:schemeClr val="accent4"/>
                  </a:solidFill>
                  <a:latin typeface="+mn-lt"/>
                  <a:ea typeface="+mn-ea"/>
                  <a:cs typeface="+mn-cs"/>
                </a:rPr>
                <a:t>OU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HEXA #01264F</a:t>
              </a:r>
              <a:b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</a:b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Gris pâle : RVB 233.233.233 </a:t>
              </a:r>
              <a:r>
                <a:rPr lang="fr-FR" sz="1400" b="1" kern="1200" baseline="0" dirty="0">
                  <a:solidFill>
                    <a:schemeClr val="accent4"/>
                  </a:solidFill>
                  <a:latin typeface="+mn-lt"/>
                  <a:ea typeface="+mn-ea"/>
                  <a:cs typeface="+mn-cs"/>
                </a:rPr>
                <a:t>OU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HEXA #EFEFEF</a:t>
              </a:r>
            </a:p>
            <a:p>
              <a:pPr marL="360000" lvl="0" indent="-285750" algn="l" defTabSz="9144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 "/>
              </a:pPr>
              <a:endParaRPr lang="fr-FR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marL="0" lvl="0" indent="0" algn="l" defTabSz="9144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80000"/>
                <a:buFont typeface="Arial" panose="020B0604020202020204" pitchFamily="34" charset="0"/>
                <a:buNone/>
              </a:pPr>
              <a:r>
                <a:rPr lang="fr-FR" sz="14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Couleurs secondaires du CR CHU 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: </a:t>
              </a:r>
            </a:p>
            <a:p>
              <a:pPr marL="288000" lvl="0" indent="-285750" algn="l" defTabSz="9144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 "/>
              </a:pP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Corail</a:t>
              </a:r>
              <a:r>
                <a:rPr lang="fr-FR" sz="1400" b="0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: 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RVB 240.93.102 </a:t>
              </a:r>
              <a:r>
                <a:rPr lang="fr-FR" sz="1400" b="1" kern="1200" baseline="0" dirty="0">
                  <a:solidFill>
                    <a:schemeClr val="accent4"/>
                  </a:solidFill>
                  <a:latin typeface="+mn-lt"/>
                  <a:ea typeface="+mn-ea"/>
                  <a:cs typeface="+mn-cs"/>
                </a:rPr>
                <a:t>OU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HEXA #D25D66</a:t>
              </a:r>
            </a:p>
            <a:p>
              <a:pPr marL="288000" lvl="0" indent="-285750" algn="l" defTabSz="9144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 "/>
              </a:pP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Turquoise foncé : RVB 53.126.148 </a:t>
              </a:r>
              <a:r>
                <a:rPr lang="fr-FR" sz="1400" b="1" kern="1200" baseline="0" dirty="0">
                  <a:solidFill>
                    <a:schemeClr val="accent4"/>
                  </a:solidFill>
                  <a:latin typeface="+mn-lt"/>
                  <a:ea typeface="+mn-ea"/>
                  <a:cs typeface="+mn-cs"/>
                </a:rPr>
                <a:t>OU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HEXA #357E94</a:t>
              </a:r>
            </a:p>
            <a:p>
              <a:pPr marL="288000" lvl="0" indent="-285750" algn="l" defTabSz="9144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 "/>
              </a:pP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Turquoise pâle : RVB 148.204.211 </a:t>
              </a:r>
              <a:r>
                <a:rPr lang="fr-FR" sz="1400" b="1" kern="1200" baseline="0" dirty="0">
                  <a:solidFill>
                    <a:schemeClr val="accent4"/>
                  </a:solidFill>
                  <a:latin typeface="+mn-lt"/>
                  <a:ea typeface="+mn-ea"/>
                  <a:cs typeface="+mn-cs"/>
                </a:rPr>
                <a:t>OU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HEXA #94CCD3</a:t>
              </a:r>
            </a:p>
          </p:txBody>
        </p:sp>
        <p:grpSp>
          <p:nvGrpSpPr>
            <p:cNvPr id="23" name="Groupe 22"/>
            <p:cNvGrpSpPr/>
            <p:nvPr userDrawn="1"/>
          </p:nvGrpSpPr>
          <p:grpSpPr>
            <a:xfrm>
              <a:off x="1777938" y="3475427"/>
              <a:ext cx="229648" cy="3025355"/>
              <a:chOff x="1798958" y="3916858"/>
              <a:chExt cx="229648" cy="3025355"/>
            </a:xfrm>
          </p:grpSpPr>
          <p:sp>
            <p:nvSpPr>
              <p:cNvPr id="18" name="Ellipse 17"/>
              <p:cNvSpPr/>
              <p:nvPr/>
            </p:nvSpPr>
            <p:spPr>
              <a:xfrm>
                <a:off x="1812606" y="4760802"/>
                <a:ext cx="216000" cy="216000"/>
              </a:xfrm>
              <a:prstGeom prst="ellipse">
                <a:avLst/>
              </a:prstGeom>
              <a:solidFill>
                <a:srgbClr val="00AB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9" name="Ellipse 18"/>
              <p:cNvSpPr/>
              <p:nvPr/>
            </p:nvSpPr>
            <p:spPr>
              <a:xfrm>
                <a:off x="1812606" y="5038055"/>
                <a:ext cx="216000" cy="216000"/>
              </a:xfrm>
              <a:prstGeom prst="ellipse">
                <a:avLst/>
              </a:prstGeom>
              <a:solidFill>
                <a:srgbClr val="0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1812606" y="5326480"/>
                <a:ext cx="216000" cy="216000"/>
              </a:xfrm>
              <a:prstGeom prst="ellipse">
                <a:avLst/>
              </a:prstGeom>
              <a:solidFill>
                <a:srgbClr val="EFEFEF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5" name="Ellipse 14"/>
              <p:cNvSpPr/>
              <p:nvPr userDrawn="1"/>
            </p:nvSpPr>
            <p:spPr>
              <a:xfrm>
                <a:off x="1798958" y="6159146"/>
                <a:ext cx="216000" cy="216000"/>
              </a:xfrm>
              <a:prstGeom prst="ellipse">
                <a:avLst/>
              </a:prstGeom>
              <a:solidFill>
                <a:srgbClr val="F05D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6" name="Ellipse 15"/>
              <p:cNvSpPr/>
              <p:nvPr userDrawn="1"/>
            </p:nvSpPr>
            <p:spPr>
              <a:xfrm>
                <a:off x="1798958" y="6726213"/>
                <a:ext cx="216000" cy="216000"/>
              </a:xfrm>
              <a:prstGeom prst="ellipse">
                <a:avLst/>
              </a:prstGeom>
              <a:solidFill>
                <a:srgbClr val="94C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7" name="Ellipse 16"/>
              <p:cNvSpPr/>
              <p:nvPr userDrawn="1"/>
            </p:nvSpPr>
            <p:spPr>
              <a:xfrm>
                <a:off x="1798958" y="6442679"/>
                <a:ext cx="216000" cy="216000"/>
              </a:xfrm>
              <a:prstGeom prst="ellipse">
                <a:avLst/>
              </a:prstGeom>
              <a:solidFill>
                <a:srgbClr val="357E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4" name="Ellipse 13"/>
              <p:cNvSpPr/>
              <p:nvPr userDrawn="1"/>
            </p:nvSpPr>
            <p:spPr>
              <a:xfrm>
                <a:off x="1812606" y="3916858"/>
                <a:ext cx="216000" cy="216000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23B3D3E7-841A-61AF-FE9F-D605EF88F052}"/>
                </a:ext>
              </a:extLst>
            </p:cNvPr>
            <p:cNvSpPr txBox="1"/>
            <p:nvPr userDrawn="1"/>
          </p:nvSpPr>
          <p:spPr>
            <a:xfrm>
              <a:off x="6932429" y="3155271"/>
              <a:ext cx="2713452" cy="3445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lvl="0" indent="0" algn="l" defTabSz="9144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80000"/>
                <a:buFont typeface="Arial" panose="020B0604020202020204" pitchFamily="34" charset="0"/>
                <a:buNone/>
              </a:pPr>
              <a:r>
                <a:rPr lang="fr-FR" sz="14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Couleurs tertiaires de </a:t>
              </a:r>
              <a:br>
                <a:rPr lang="fr-FR" sz="14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</a:br>
              <a:r>
                <a:rPr lang="fr-FR" sz="14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l’Axe Oncologie 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: </a:t>
              </a:r>
            </a:p>
            <a:p>
              <a:pPr marL="288000" lvl="0" indent="-285750" algn="l" defTabSz="9144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 "/>
              </a:pP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Violet 1</a:t>
              </a:r>
              <a:r>
                <a:rPr lang="fr-FR" sz="1400" b="0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: 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RVB 55.46.114 </a:t>
              </a:r>
              <a:b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</a:br>
              <a:r>
                <a:rPr lang="fr-FR" sz="1400" b="1" kern="1200" baseline="0" dirty="0">
                  <a:solidFill>
                    <a:schemeClr val="accent4"/>
                  </a:solidFill>
                  <a:latin typeface="+mn-lt"/>
                  <a:ea typeface="+mn-ea"/>
                  <a:cs typeface="+mn-cs"/>
                </a:rPr>
                <a:t>OU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HEXA #372E72</a:t>
              </a:r>
            </a:p>
            <a:p>
              <a:pPr marL="288000" lvl="0" indent="-285750" algn="l" defTabSz="9144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 "/>
              </a:pP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Violet 2</a:t>
              </a:r>
              <a:r>
                <a:rPr lang="fr-FR" sz="1400" b="0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: 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RVB 67.63.141</a:t>
              </a:r>
              <a:b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</a:br>
              <a:r>
                <a:rPr lang="fr-FR" sz="1400" b="1" kern="1200" baseline="0" dirty="0">
                  <a:solidFill>
                    <a:schemeClr val="accent4"/>
                  </a:solidFill>
                  <a:latin typeface="+mn-lt"/>
                  <a:ea typeface="+mn-ea"/>
                  <a:cs typeface="+mn-cs"/>
                </a:rPr>
                <a:t>OU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HEXA #433F8D</a:t>
              </a:r>
            </a:p>
            <a:p>
              <a:pPr marL="288000" marR="0" lvl="0" indent="-285750" algn="l" defTabSz="9144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 "/>
                <a:tabLst/>
                <a:defRPr/>
              </a:pP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Violet 3</a:t>
              </a:r>
              <a:r>
                <a:rPr lang="fr-FR" sz="1400" b="0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: 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RVB 106.107.169 </a:t>
              </a:r>
              <a:b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</a:br>
              <a:r>
                <a:rPr lang="fr-FR" sz="1400" b="1" kern="1200" baseline="0" dirty="0">
                  <a:solidFill>
                    <a:schemeClr val="accent4"/>
                  </a:solidFill>
                  <a:latin typeface="+mn-lt"/>
                  <a:ea typeface="+mn-ea"/>
                  <a:cs typeface="+mn-cs"/>
                </a:rPr>
                <a:t>OU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HEXA #6A6BA9</a:t>
              </a:r>
            </a:p>
            <a:p>
              <a:pPr marL="288000" marR="0" lvl="0" indent="-285750" algn="l" defTabSz="9144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 "/>
                <a:tabLst/>
                <a:defRPr/>
              </a:pP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Violet 4</a:t>
              </a:r>
              <a:r>
                <a:rPr lang="fr-FR" sz="1400" b="0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: 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RVB 160.168.212</a:t>
              </a:r>
              <a:b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</a:br>
              <a:r>
                <a:rPr lang="fr-FR" sz="1400" b="1" kern="1200" baseline="0" dirty="0">
                  <a:solidFill>
                    <a:schemeClr val="accent4"/>
                  </a:solidFill>
                  <a:latin typeface="+mn-lt"/>
                  <a:ea typeface="+mn-ea"/>
                  <a:cs typeface="+mn-cs"/>
                </a:rPr>
                <a:t>OU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HEXA #A0A8D4</a:t>
              </a:r>
            </a:p>
            <a:p>
              <a:pPr marL="288000" marR="0" lvl="0" indent="-285750" algn="l" defTabSz="9144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 "/>
                <a:tabLst/>
                <a:defRPr/>
              </a:pP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Violet 5</a:t>
              </a:r>
              <a:r>
                <a:rPr lang="fr-FR" sz="1400" b="0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: 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RVB 214.214.232</a:t>
              </a:r>
            </a:p>
            <a:p>
              <a:pPr marL="288000" marR="0" lvl="0" indent="-285750" algn="l" defTabSz="9144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 "/>
                <a:tabLst/>
                <a:defRPr/>
              </a:pPr>
              <a:r>
                <a:rPr lang="fr-FR" sz="1400" b="1" kern="1200" baseline="0" dirty="0">
                  <a:solidFill>
                    <a:schemeClr val="accent4"/>
                  </a:solidFill>
                  <a:latin typeface="+mn-lt"/>
                  <a:ea typeface="+mn-ea"/>
                  <a:cs typeface="+mn-cs"/>
                </a:rPr>
                <a:t>OU</a:t>
              </a:r>
              <a:r>
                <a:rPr lang="fr-FR" sz="14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HEXA #D6D6E8</a:t>
              </a:r>
            </a:p>
            <a:p>
              <a:pPr marL="288000" marR="0" lvl="0" indent="-285750" algn="l" defTabSz="9144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 "/>
                <a:tabLst/>
                <a:defRPr/>
              </a:pPr>
              <a:endParaRPr lang="fr-FR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2" name="Groupe 11"/>
          <p:cNvGrpSpPr/>
          <p:nvPr userDrawn="1"/>
        </p:nvGrpSpPr>
        <p:grpSpPr>
          <a:xfrm>
            <a:off x="9094652" y="2282776"/>
            <a:ext cx="3020690" cy="4187262"/>
            <a:chOff x="7615778" y="2129455"/>
            <a:chExt cx="3020690" cy="4187262"/>
          </a:xfrm>
        </p:grpSpPr>
        <p:sp>
          <p:nvSpPr>
            <p:cNvPr id="8" name="Rectangle à coins arrondis 7"/>
            <p:cNvSpPr/>
            <p:nvPr userDrawn="1"/>
          </p:nvSpPr>
          <p:spPr>
            <a:xfrm>
              <a:off x="7872247" y="2129455"/>
              <a:ext cx="2764221" cy="4187262"/>
            </a:xfrm>
            <a:prstGeom prst="roundRect">
              <a:avLst>
                <a:gd name="adj" fmla="val 747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4" name="Image 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1" t="1328" r="2014" b="996"/>
            <a:stretch/>
          </p:blipFill>
          <p:spPr>
            <a:xfrm>
              <a:off x="8003820" y="3026578"/>
              <a:ext cx="2511972" cy="3132083"/>
            </a:xfrm>
            <a:prstGeom prst="rect">
              <a:avLst/>
            </a:prstGeom>
            <a:ln w="12700">
              <a:solidFill>
                <a:srgbClr val="E6E6E6"/>
              </a:solidFill>
            </a:ln>
          </p:spPr>
        </p:pic>
        <p:sp>
          <p:nvSpPr>
            <p:cNvPr id="5" name="Ellipse 4"/>
            <p:cNvSpPr/>
            <p:nvPr userDrawn="1"/>
          </p:nvSpPr>
          <p:spPr>
            <a:xfrm>
              <a:off x="7730550" y="4297970"/>
              <a:ext cx="2170193" cy="1521391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CFF56CB3-F432-CD40-BF12-5946C6D2A9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5778" y="4136454"/>
              <a:ext cx="576000" cy="576000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237D508-AEEE-D348-B935-F7246AB322D7}"/>
                </a:ext>
              </a:extLst>
            </p:cNvPr>
            <p:cNvSpPr txBox="1"/>
            <p:nvPr userDrawn="1"/>
          </p:nvSpPr>
          <p:spPr>
            <a:xfrm>
              <a:off x="8003820" y="2259321"/>
              <a:ext cx="2511972" cy="77022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ts val="1300"/>
                </a:lnSpc>
              </a:pPr>
              <a:r>
                <a:rPr lang="fr-FR" sz="12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COULEURS</a:t>
              </a:r>
              <a:r>
                <a:rPr lang="fr-FR" sz="1200" b="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200" b="1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RVB</a:t>
              </a:r>
              <a:r>
                <a:rPr lang="fr-FR" sz="1200" b="1" baseline="0" dirty="0">
                  <a:solidFill>
                    <a:schemeClr val="accent4"/>
                  </a:solidFill>
                  <a:latin typeface="+mn-lt"/>
                  <a:cs typeface="Arial" panose="020B0604020202020204" pitchFamily="34" charset="0"/>
                </a:rPr>
                <a:t> </a:t>
              </a:r>
              <a:endParaRPr lang="fr-CA" sz="1200" b="0" kern="1200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endParaRPr>
            </a:p>
            <a:p>
              <a:pPr algn="l">
                <a:lnSpc>
                  <a:spcPts val="1300"/>
                </a:lnSpc>
              </a:pPr>
              <a:r>
                <a:rPr lang="fr-CA" sz="11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Rouge-vert-bleu</a:t>
              </a:r>
              <a:r>
                <a:rPr lang="fr-CA" sz="11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, </a:t>
              </a:r>
              <a:r>
                <a:rPr lang="fr-CA" sz="11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désigne un système de traitement optique pour l’affichage numérique.</a:t>
              </a:r>
              <a:endParaRPr lang="fr-FR" sz="11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60E2CC38-8F34-CDD9-C311-D0186B89A572}"/>
              </a:ext>
            </a:extLst>
          </p:cNvPr>
          <p:cNvSpPr/>
          <p:nvPr userDrawn="1"/>
        </p:nvSpPr>
        <p:spPr>
          <a:xfrm>
            <a:off x="6150736" y="3677690"/>
            <a:ext cx="216000" cy="216000"/>
          </a:xfrm>
          <a:prstGeom prst="ellipse">
            <a:avLst/>
          </a:prstGeom>
          <a:solidFill>
            <a:srgbClr val="372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C267B2D-973D-09D3-7CF9-DBC8CD2007A9}"/>
              </a:ext>
            </a:extLst>
          </p:cNvPr>
          <p:cNvSpPr/>
          <p:nvPr userDrawn="1"/>
        </p:nvSpPr>
        <p:spPr>
          <a:xfrm>
            <a:off x="6150736" y="4264277"/>
            <a:ext cx="216000" cy="216000"/>
          </a:xfrm>
          <a:prstGeom prst="ellipse">
            <a:avLst/>
          </a:prstGeom>
          <a:solidFill>
            <a:srgbClr val="433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rgbClr val="B84272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E6C5B8D-984F-162B-55F5-5405D9D6B95E}"/>
              </a:ext>
            </a:extLst>
          </p:cNvPr>
          <p:cNvSpPr/>
          <p:nvPr userDrawn="1"/>
        </p:nvSpPr>
        <p:spPr>
          <a:xfrm>
            <a:off x="6150736" y="4793804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2B27F62-DAE1-EF1D-347C-7D098BBD07F8}"/>
              </a:ext>
            </a:extLst>
          </p:cNvPr>
          <p:cNvSpPr/>
          <p:nvPr userDrawn="1"/>
        </p:nvSpPr>
        <p:spPr>
          <a:xfrm>
            <a:off x="6150736" y="5340456"/>
            <a:ext cx="216000" cy="216000"/>
          </a:xfrm>
          <a:prstGeom prst="ellipse">
            <a:avLst/>
          </a:prstGeom>
          <a:solidFill>
            <a:srgbClr val="A0A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F580C1B-6965-EDB3-1CD9-2F29C7B52956}"/>
              </a:ext>
            </a:extLst>
          </p:cNvPr>
          <p:cNvSpPr/>
          <p:nvPr userDrawn="1"/>
        </p:nvSpPr>
        <p:spPr>
          <a:xfrm>
            <a:off x="6150736" y="5887108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745025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ogram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335CF71-6D0E-FE4C-805F-2B6837CCDF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380" y="2087415"/>
            <a:ext cx="590960" cy="576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237D508-AEEE-D348-B935-F7246AB322D7}"/>
              </a:ext>
            </a:extLst>
          </p:cNvPr>
          <p:cNvSpPr txBox="1"/>
          <p:nvPr userDrawn="1"/>
        </p:nvSpPr>
        <p:spPr>
          <a:xfrm>
            <a:off x="1786439" y="2520608"/>
            <a:ext cx="10065278" cy="4433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00"/>
              </a:lnSpc>
            </a:pPr>
            <a:r>
              <a:rPr lang="fr-FR" sz="1400" b="0" dirty="0">
                <a:solidFill>
                  <a:schemeClr val="tx1"/>
                </a:solidFill>
              </a:rPr>
              <a:t>Vous devez </a:t>
            </a:r>
            <a:r>
              <a:rPr lang="fr-FR" sz="1400" b="1" dirty="0">
                <a:solidFill>
                  <a:schemeClr val="tx1"/>
                </a:solidFill>
              </a:rPr>
              <a:t>sélectionner l’image</a:t>
            </a:r>
            <a:r>
              <a:rPr lang="fr-FR" sz="1400" b="0" dirty="0">
                <a:solidFill>
                  <a:schemeClr val="tx1"/>
                </a:solidFill>
              </a:rPr>
              <a:t>,</a:t>
            </a:r>
            <a:r>
              <a:rPr lang="fr-FR" sz="1400" b="1" dirty="0">
                <a:solidFill>
                  <a:schemeClr val="tx1"/>
                </a:solidFill>
              </a:rPr>
              <a:t> la copier </a:t>
            </a:r>
            <a:r>
              <a:rPr lang="fr-FR" sz="1400" b="0" dirty="0">
                <a:solidFill>
                  <a:schemeClr val="tx1"/>
                </a:solidFill>
              </a:rPr>
              <a:t>et </a:t>
            </a:r>
            <a:r>
              <a:rPr lang="fr-FR" sz="1400" b="1" dirty="0">
                <a:solidFill>
                  <a:schemeClr val="tx1"/>
                </a:solidFill>
              </a:rPr>
              <a:t>la coller</a:t>
            </a:r>
            <a:r>
              <a:rPr lang="fr-FR" sz="1400" b="0" dirty="0">
                <a:solidFill>
                  <a:schemeClr val="tx1"/>
                </a:solidFill>
              </a:rPr>
              <a:t> sur votre diapositive</a:t>
            </a:r>
            <a:r>
              <a:rPr lang="fr-FR" sz="1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237D508-AEEE-D348-B935-F7246AB322D7}"/>
              </a:ext>
            </a:extLst>
          </p:cNvPr>
          <p:cNvSpPr txBox="1"/>
          <p:nvPr userDrawn="1"/>
        </p:nvSpPr>
        <p:spPr>
          <a:xfrm>
            <a:off x="1765419" y="2188185"/>
            <a:ext cx="8988556" cy="3744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fr-FR" sz="2000" b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PICTOGRAMMES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0" y="3092116"/>
            <a:ext cx="12192000" cy="3537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22455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/ avec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60DC-59E8-7169-5C37-508D54E35D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4660501"/>
            <a:ext cx="3641697" cy="19962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9C0844-210E-5A86-780E-CF67394DF9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03570" y="4656681"/>
            <a:ext cx="8898369" cy="202811"/>
          </a:xfrm>
          <a:prstGeom prst="rect">
            <a:avLst/>
          </a:prstGeom>
        </p:spPr>
      </p:pic>
      <p:sp>
        <p:nvSpPr>
          <p:cNvPr id="3" name="Espace réservé pour une image  19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466588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>
            <a:lvl1pPr algn="ctr">
              <a:defRPr sz="1600" b="0" baseline="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Pour insérer l’image d’arrière plan, vous devez réduire la boîte titre pour accéder à l’icône prévu pour cette action.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5912" y="1260088"/>
            <a:ext cx="10114157" cy="201468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CA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714AEF4C-542B-5F21-8DAB-687A780C6A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75471" y="5476267"/>
            <a:ext cx="7808754" cy="90091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800" baseline="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 dirty="0"/>
              <a:t>Titre - Prénom - Nom</a:t>
            </a:r>
          </a:p>
          <a:p>
            <a:pPr lvl="1"/>
            <a:r>
              <a:rPr lang="fr-FR" dirty="0"/>
              <a:t>Sous titre - Description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AF6A4EC-70F5-1A8F-8612-F6B423AF02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37394"/>
            <a:ext cx="1778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66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>
            <p:custDataLst>
              <p:tags r:id="rId1"/>
            </p:custDataLst>
          </p:nvPr>
        </p:nvSpPr>
        <p:spPr>
          <a:xfrm>
            <a:off x="0" y="1709531"/>
            <a:ext cx="12187767" cy="514847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CA" sz="2400" dirty="0"/>
          </a:p>
        </p:txBody>
      </p:sp>
      <p:sp>
        <p:nvSpPr>
          <p:cNvPr id="8" name="Espace réservé du titre 8"/>
          <p:cNvSpPr>
            <a:spLocks noGrp="1"/>
          </p:cNvSpPr>
          <p:nvPr>
            <p:ph type="title"/>
          </p:nvPr>
        </p:nvSpPr>
        <p:spPr>
          <a:xfrm>
            <a:off x="1031943" y="878240"/>
            <a:ext cx="10247586" cy="51517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0" hasCustomPrompt="1"/>
          </p:nvPr>
        </p:nvSpPr>
        <p:spPr>
          <a:xfrm>
            <a:off x="1046275" y="1963400"/>
            <a:ext cx="10233254" cy="418854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/>
            </a:lvl1pPr>
            <a:lvl2pPr marL="360000" indent="-360363">
              <a:lnSpc>
                <a:spcPts val="2000"/>
              </a:lnSpc>
              <a:buSzPct val="80000"/>
              <a:defRPr lang="fr-FR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fr-FR" dirty="0"/>
              <a:t>Modifier les styles du texte du masque</a:t>
            </a:r>
          </a:p>
          <a:p>
            <a:pPr marL="360000" lvl="1" indent="-360363" algn="l" defTabSz="914400" rtl="0" eaLnBrk="1" latinLnBrk="0" hangingPunct="1">
              <a:lnSpc>
                <a:spcPts val="22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333375" y="6400862"/>
            <a:ext cx="318462" cy="18256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900" b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3387A921-BE8F-4D1C-BC32-B6BDD01227B7}" type="slidenum">
              <a:rPr lang="fr-CA" smtClean="0"/>
              <a:pPr/>
              <a:t>‹#›</a:t>
            </a:fld>
            <a:endParaRPr lang="fr-CA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6FBDBA6-F811-043F-762E-AA52900610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388278" y="6076272"/>
            <a:ext cx="1449088" cy="49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08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avec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>
            <p:custDataLst>
              <p:tags r:id="rId1"/>
            </p:custDataLst>
          </p:nvPr>
        </p:nvSpPr>
        <p:spPr>
          <a:xfrm>
            <a:off x="0" y="1709531"/>
            <a:ext cx="12187767" cy="514847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CA" sz="2400" dirty="0"/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8268000" y="1717482"/>
            <a:ext cx="3924000" cy="51405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fr-CA" dirty="0"/>
          </a:p>
        </p:txBody>
      </p:sp>
      <p:sp>
        <p:nvSpPr>
          <p:cNvPr id="8" name="Espace réservé du contenu 11"/>
          <p:cNvSpPr>
            <a:spLocks noGrp="1"/>
          </p:cNvSpPr>
          <p:nvPr>
            <p:ph sz="quarter" idx="11"/>
          </p:nvPr>
        </p:nvSpPr>
        <p:spPr>
          <a:xfrm>
            <a:off x="1046275" y="1963400"/>
            <a:ext cx="6758525" cy="43628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/>
            </a:lvl1pPr>
            <a:lvl2pPr marL="0" indent="-360363">
              <a:lnSpc>
                <a:spcPts val="2000"/>
              </a:lnSpc>
              <a:buSzPct val="80000"/>
              <a:defRPr lang="fr-FR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fr-FR" dirty="0"/>
              <a:t>Modifier les styles du texte du masque</a:t>
            </a:r>
          </a:p>
          <a:p>
            <a:pPr marL="360000" lvl="1" indent="-360363" algn="l" defTabSz="914400" rtl="0" eaLnBrk="1" latinLnBrk="0" hangingPunct="1">
              <a:lnSpc>
                <a:spcPts val="22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10" name="Espace réservé du titre 8"/>
          <p:cNvSpPr>
            <a:spLocks noGrp="1"/>
          </p:cNvSpPr>
          <p:nvPr>
            <p:ph type="title"/>
          </p:nvPr>
        </p:nvSpPr>
        <p:spPr>
          <a:xfrm>
            <a:off x="1031943" y="878240"/>
            <a:ext cx="10106457" cy="51517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33375" y="6400862"/>
            <a:ext cx="318462" cy="18256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900" b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3387A921-BE8F-4D1C-BC32-B6BDD01227B7}" type="slidenum">
              <a:rPr lang="fr-CA" smtClean="0"/>
              <a:pPr/>
              <a:t>‹#›</a:t>
            </a:fld>
            <a:endParaRPr lang="fr-CA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FA557BA-AA08-0BD8-3BC6-7810CCEB93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89600" y="6076800"/>
            <a:ext cx="1450800" cy="49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7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avec 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267701" y="1709739"/>
            <a:ext cx="3924300" cy="5148262"/>
          </a:xfrm>
          <a:prstGeom prst="rect">
            <a:avLst/>
          </a:prstGeom>
          <a:solidFill>
            <a:srgbClr val="00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CA" sz="2400"/>
          </a:p>
        </p:txBody>
      </p:sp>
      <p:sp>
        <p:nvSpPr>
          <p:cNvPr id="11" name="Rectangle 10"/>
          <p:cNvSpPr/>
          <p:nvPr userDrawn="1">
            <p:custDataLst>
              <p:tags r:id="rId1"/>
            </p:custDataLst>
          </p:nvPr>
        </p:nvSpPr>
        <p:spPr>
          <a:xfrm>
            <a:off x="0" y="1709531"/>
            <a:ext cx="12187767" cy="514847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CA" sz="2400" dirty="0"/>
          </a:p>
        </p:txBody>
      </p:sp>
      <p:sp>
        <p:nvSpPr>
          <p:cNvPr id="4" name="Rectangle 3"/>
          <p:cNvSpPr/>
          <p:nvPr/>
        </p:nvSpPr>
        <p:spPr>
          <a:xfrm>
            <a:off x="8268000" y="1709531"/>
            <a:ext cx="3924000" cy="5148469"/>
          </a:xfrm>
          <a:prstGeom prst="rect">
            <a:avLst/>
          </a:prstGeom>
          <a:solidFill>
            <a:srgbClr val="00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 hasCustomPrompt="1"/>
          </p:nvPr>
        </p:nvSpPr>
        <p:spPr>
          <a:xfrm>
            <a:off x="8686950" y="1972925"/>
            <a:ext cx="3086100" cy="40068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29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800" b="1">
                <a:solidFill>
                  <a:schemeClr val="bg1"/>
                </a:solidFill>
              </a:defRPr>
            </a:lvl4pPr>
            <a:lvl5pPr marL="1828800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en évidence</a:t>
            </a:r>
            <a:endParaRPr lang="fr-CA" dirty="0"/>
          </a:p>
        </p:txBody>
      </p:sp>
      <p:sp>
        <p:nvSpPr>
          <p:cNvPr id="10" name="Espace réservé du contenu 11"/>
          <p:cNvSpPr>
            <a:spLocks noGrp="1"/>
          </p:cNvSpPr>
          <p:nvPr>
            <p:ph sz="quarter" idx="11"/>
          </p:nvPr>
        </p:nvSpPr>
        <p:spPr>
          <a:xfrm>
            <a:off x="1046275" y="1963400"/>
            <a:ext cx="6758525" cy="43628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/>
            </a:lvl1pPr>
            <a:lvl2pPr marL="0" indent="-360363">
              <a:lnSpc>
                <a:spcPts val="2000"/>
              </a:lnSpc>
              <a:buSzPct val="80000"/>
              <a:defRPr lang="fr-FR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fr-FR" dirty="0"/>
              <a:t>Modifier les styles du texte du masque</a:t>
            </a:r>
          </a:p>
          <a:p>
            <a:pPr marL="360000" lvl="1" indent="-360363" algn="l" defTabSz="914400" rtl="0" eaLnBrk="1" latinLnBrk="0" hangingPunct="1">
              <a:lnSpc>
                <a:spcPts val="22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13" name="Espace réservé du titre 8"/>
          <p:cNvSpPr>
            <a:spLocks noGrp="1"/>
          </p:cNvSpPr>
          <p:nvPr>
            <p:ph type="title"/>
          </p:nvPr>
        </p:nvSpPr>
        <p:spPr>
          <a:xfrm>
            <a:off x="1031943" y="878240"/>
            <a:ext cx="10106457" cy="51517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33375" y="6400862"/>
            <a:ext cx="318462" cy="18256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900" b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3387A921-BE8F-4D1C-BC32-B6BDD01227B7}" type="slidenum">
              <a:rPr lang="fr-CA" smtClean="0"/>
              <a:pPr/>
              <a:t>‹#›</a:t>
            </a:fld>
            <a:endParaRPr lang="fr-CA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55AF65C-32BD-717C-D08F-87B829580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89600" y="6076800"/>
            <a:ext cx="1450800" cy="49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5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photo horizontale - bas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>
            <p:custDataLst>
              <p:tags r:id="rId1"/>
            </p:custDataLst>
          </p:nvPr>
        </p:nvSpPr>
        <p:spPr>
          <a:xfrm>
            <a:off x="0" y="1709531"/>
            <a:ext cx="12187767" cy="514847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CA" sz="2400" dirty="0"/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-21265" y="1716795"/>
            <a:ext cx="12218400" cy="2232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108000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fr-CA" dirty="0"/>
          </a:p>
        </p:txBody>
      </p:sp>
      <p:sp>
        <p:nvSpPr>
          <p:cNvPr id="5" name="Espace réservé du titre 8"/>
          <p:cNvSpPr>
            <a:spLocks noGrp="1"/>
          </p:cNvSpPr>
          <p:nvPr>
            <p:ph type="title"/>
          </p:nvPr>
        </p:nvSpPr>
        <p:spPr>
          <a:xfrm>
            <a:off x="1031943" y="878240"/>
            <a:ext cx="10106457" cy="51517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1046343" y="4154488"/>
            <a:ext cx="10233186" cy="2032179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/>
            </a:lvl1pPr>
            <a:lvl2pPr marL="0" indent="-360363">
              <a:lnSpc>
                <a:spcPts val="2000"/>
              </a:lnSpc>
              <a:buSzPct val="80000"/>
              <a:defRPr lang="fr-FR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fr-FR" dirty="0"/>
              <a:t>Modifier les styles du texte du masque</a:t>
            </a:r>
          </a:p>
          <a:p>
            <a:pPr marL="360000" lvl="1" indent="-360363" algn="l" defTabSz="914400" rtl="0" eaLnBrk="1" latinLnBrk="0" hangingPunct="1">
              <a:lnSpc>
                <a:spcPts val="22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33375" y="6400862"/>
            <a:ext cx="318462" cy="18256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900" b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3387A921-BE8F-4D1C-BC32-B6BDD01227B7}" type="slidenum">
              <a:rPr lang="fr-CA" smtClean="0"/>
              <a:pPr/>
              <a:t>‹#›</a:t>
            </a:fld>
            <a:endParaRPr lang="fr-CA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71DA9B-B423-EEFA-65A6-4061B6BB4E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388278" y="6076272"/>
            <a:ext cx="1449088" cy="49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17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Photo horizontale - bas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-21265" y="1716795"/>
            <a:ext cx="12218400" cy="2232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marL="108000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fr-CA" dirty="0"/>
          </a:p>
        </p:txBody>
      </p:sp>
      <p:sp>
        <p:nvSpPr>
          <p:cNvPr id="5" name="Espace réservé du titre 8"/>
          <p:cNvSpPr>
            <a:spLocks noGrp="1"/>
          </p:cNvSpPr>
          <p:nvPr>
            <p:ph type="title"/>
          </p:nvPr>
        </p:nvSpPr>
        <p:spPr>
          <a:xfrm>
            <a:off x="1031943" y="878240"/>
            <a:ext cx="10106457" cy="51517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21265" y="3948795"/>
            <a:ext cx="12218400" cy="2909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1046343" y="4154489"/>
            <a:ext cx="10238973" cy="2026306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/>
            </a:lvl1pPr>
            <a:lvl2pPr marL="0" indent="-360363">
              <a:lnSpc>
                <a:spcPts val="2000"/>
              </a:lnSpc>
              <a:buSzPct val="80000"/>
              <a:defRPr lang="fr-FR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fr-FR" dirty="0"/>
              <a:t>Modifier les styles du texte du masque</a:t>
            </a:r>
          </a:p>
          <a:p>
            <a:pPr marL="360000" lvl="1" indent="-360363" algn="l" defTabSz="914400" rtl="0" eaLnBrk="1" latinLnBrk="0" hangingPunct="1">
              <a:lnSpc>
                <a:spcPts val="22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33375" y="6400862"/>
            <a:ext cx="318462" cy="18256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900" b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3387A921-BE8F-4D1C-BC32-B6BDD01227B7}" type="slidenum">
              <a:rPr lang="fr-CA" smtClean="0"/>
              <a:pPr/>
              <a:t>‹#›</a:t>
            </a:fld>
            <a:endParaRPr lang="fr-CA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88BD3E3-6631-49EF-AE88-FBF7281E76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388278" y="6076272"/>
            <a:ext cx="1449088" cy="49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fond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/>
          </p:nvPr>
        </p:nvSpPr>
        <p:spPr>
          <a:xfrm>
            <a:off x="1031943" y="878240"/>
            <a:ext cx="10253372" cy="51517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6" name="Espace réservé du contenu 11"/>
          <p:cNvSpPr>
            <a:spLocks noGrp="1"/>
          </p:cNvSpPr>
          <p:nvPr>
            <p:ph sz="quarter" idx="10"/>
          </p:nvPr>
        </p:nvSpPr>
        <p:spPr>
          <a:xfrm>
            <a:off x="1046274" y="1944350"/>
            <a:ext cx="10239041" cy="424231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/>
            </a:lvl1pPr>
            <a:lvl2pPr marL="360000" indent="-360363">
              <a:lnSpc>
                <a:spcPts val="2000"/>
              </a:lnSpc>
              <a:buSzPct val="80000"/>
              <a:defRPr lang="fr-FR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fr-FR" dirty="0"/>
              <a:t>Modifier les styles du texte du masque</a:t>
            </a:r>
          </a:p>
          <a:p>
            <a:pPr marL="360000" lvl="1" indent="-360363" algn="l" defTabSz="914400" rtl="0" eaLnBrk="1" latinLnBrk="0" hangingPunct="1">
              <a:lnSpc>
                <a:spcPts val="22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333375" y="6400862"/>
            <a:ext cx="318462" cy="18256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900" b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3387A921-BE8F-4D1C-BC32-B6BDD01227B7}" type="slidenum">
              <a:rPr lang="fr-CA" smtClean="0"/>
              <a:pPr/>
              <a:t>‹#›</a:t>
            </a:fld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FAB741-E85F-5448-F677-B88900476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388278" y="6076272"/>
            <a:ext cx="1449088" cy="49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1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blan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718" y="5850496"/>
            <a:ext cx="751147" cy="74520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-1" y="1555201"/>
            <a:ext cx="12197135" cy="530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333375" y="6400862"/>
            <a:ext cx="318462" cy="18256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900" b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3387A921-BE8F-4D1C-BC32-B6BDD01227B7}" type="slidenum">
              <a:rPr lang="fr-CA" smtClean="0"/>
              <a:pPr/>
              <a:t>‹#›</a:t>
            </a:fld>
            <a:endParaRPr lang="fr-CA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1603C90-2FE0-11ED-2CE3-A026686AD9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0388278" y="6076272"/>
            <a:ext cx="1449088" cy="49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.emf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5C878BE-4B41-9D1F-3D26-34B1ED92DC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37394"/>
            <a:ext cx="1778000" cy="2032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75D20D7-BEE0-5122-173D-8DF3A1741CF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7515" y="4988517"/>
            <a:ext cx="2133048" cy="133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5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701" r:id="rId2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8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fontAlgn="base" latinLnBrk="0" hangingPunct="1">
        <a:lnSpc>
          <a:spcPts val="2100"/>
        </a:lnSpc>
        <a:spcBef>
          <a:spcPts val="0"/>
        </a:spcBef>
        <a:spcAft>
          <a:spcPct val="0"/>
        </a:spcAft>
        <a:buFont typeface="Arial" panose="020B0604020202020204" pitchFamily="34" charset="0"/>
        <a:buNone/>
        <a:defRPr lang="fr-CA" altLang="fr-FR" sz="1800" b="1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100"/>
        </a:lnSpc>
        <a:spcBef>
          <a:spcPts val="0"/>
        </a:spcBef>
        <a:buFont typeface="Arial" panose="020B0604020202020204" pitchFamily="34" charset="0"/>
        <a:buNone/>
        <a:defRPr lang="fr-CA" sz="1800" kern="1200" dirty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1031943" y="878240"/>
            <a:ext cx="10351758" cy="51517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1046343" y="1943999"/>
            <a:ext cx="10337358" cy="43704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33375" y="6400862"/>
            <a:ext cx="318462" cy="18256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900" b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3387A921-BE8F-4D1C-BC32-B6BDD01227B7}" type="slidenum">
              <a:rPr lang="fr-CA" smtClean="0"/>
              <a:pPr/>
              <a:t>‹#›</a:t>
            </a:fld>
            <a:endParaRPr lang="fr-CA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F883666-AE3A-C954-46E8-F0516C7A6A04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337394"/>
            <a:ext cx="1778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51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700" r:id="rId5"/>
    <p:sldLayoutId id="2147483682" r:id="rId6"/>
    <p:sldLayoutId id="2147483683" r:id="rId7"/>
    <p:sldLayoutId id="2147483705" r:id="rId8"/>
    <p:sldLayoutId id="2147483706" r:id="rId9"/>
    <p:sldLayoutId id="2147483685" r:id="rId10"/>
    <p:sldLayoutId id="2147483686" r:id="rId11"/>
    <p:sldLayoutId id="2147483687" r:id="rId12"/>
    <p:sldLayoutId id="2147483689" r:id="rId13"/>
    <p:sldLayoutId id="2147483690" r:id="rId14"/>
    <p:sldLayoutId id="2147483691" r:id="rId15"/>
  </p:sldLayoutIdLst>
  <p:hf hdr="0" ftr="0" dt="0"/>
  <p:txStyles>
    <p:titleStyle>
      <a:lvl1pPr marL="0" algn="l" defTabSz="914400" rtl="0" eaLnBrk="1" latinLnBrk="0" hangingPunct="1">
        <a:lnSpc>
          <a:spcPts val="3700"/>
        </a:lnSpc>
        <a:spcBef>
          <a:spcPct val="0"/>
        </a:spcBef>
        <a:buNone/>
        <a:defRPr lang="fr-CA" sz="3600" b="1" kern="1200" dirty="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1000"/>
        </a:spcBef>
        <a:spcAft>
          <a:spcPts val="300"/>
        </a:spcAft>
        <a:buClr>
          <a:schemeClr val="tx1"/>
        </a:buClr>
        <a:buSzPct val="80000"/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363" algn="l" defTabSz="914400" rtl="0" eaLnBrk="1" latinLnBrk="0" hangingPunct="1">
        <a:lnSpc>
          <a:spcPts val="2000"/>
        </a:lnSpc>
        <a:spcBef>
          <a:spcPts val="1000"/>
        </a:spcBef>
        <a:spcAft>
          <a:spcPts val="300"/>
        </a:spcAft>
        <a:buClr>
          <a:schemeClr val="tx1"/>
        </a:buClr>
        <a:buSzPct val="80000"/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90000" indent="-252000" algn="l" defTabSz="914400" rtl="0" eaLnBrk="1" latinLnBrk="0" hangingPunct="1">
        <a:lnSpc>
          <a:spcPts val="2000"/>
        </a:lnSpc>
        <a:spcBef>
          <a:spcPts val="1000"/>
        </a:spcBef>
        <a:spcAft>
          <a:spcPts val="300"/>
        </a:spcAft>
        <a:buClr>
          <a:schemeClr val="tx1"/>
        </a:buClr>
        <a:buFont typeface="Wingdings 3" panose="05040102010807070707" pitchFamily="18" charset="2"/>
        <a:buChar char="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60000" indent="-360363" algn="l" defTabSz="914400" rtl="0" eaLnBrk="1" latinLnBrk="0" hangingPunct="1">
        <a:lnSpc>
          <a:spcPts val="1800"/>
        </a:lnSpc>
        <a:spcBef>
          <a:spcPts val="500"/>
        </a:spcBef>
        <a:spcAft>
          <a:spcPts val="300"/>
        </a:spcAft>
        <a:buClr>
          <a:schemeClr val="accent4"/>
        </a:buClr>
        <a:buSzPct val="90000"/>
        <a:buFont typeface="Wingdings 3" panose="05040102010807070707" pitchFamily="18" charset="2"/>
        <a:buChar char="4"/>
        <a:defRPr sz="16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2484000" indent="-324000" algn="l" defTabSz="914400" rtl="0" eaLnBrk="1" latinLnBrk="0" hangingPunct="1">
        <a:lnSpc>
          <a:spcPts val="1400"/>
        </a:lnSpc>
        <a:spcBef>
          <a:spcPts val="500"/>
        </a:spcBef>
        <a:buClr>
          <a:schemeClr val="accent4"/>
        </a:buClr>
        <a:buSzPct val="90000"/>
        <a:buFont typeface="Wingdings 3" panose="05040102010807070707" pitchFamily="18" charset="2"/>
        <a:buChar char="4"/>
        <a:defRPr sz="1200" i="0" kern="1200" cap="all" baseline="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98BE3C-EDB8-514D-B4DE-D03C583876F6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-9023" y="1875923"/>
            <a:ext cx="12201023" cy="498207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303E17-0B2F-6441-870C-DD377A2311B5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1091"/>
            <a:ext cx="12192000" cy="1786760"/>
          </a:xfrm>
          <a:prstGeom prst="rect">
            <a:avLst/>
          </a:prstGeom>
          <a:solidFill>
            <a:srgbClr val="01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35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5DF26D7D-7B21-B74D-964E-344349754BE3}"/>
              </a:ext>
            </a:extLst>
          </p:cNvPr>
          <p:cNvSpPr txBox="1">
            <a:spLocks/>
          </p:cNvSpPr>
          <p:nvPr userDrawn="1"/>
        </p:nvSpPr>
        <p:spPr>
          <a:xfrm>
            <a:off x="1016912" y="780392"/>
            <a:ext cx="8674525" cy="67003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5000"/>
              </a:lnSpc>
            </a:pPr>
            <a:r>
              <a:rPr lang="fr-CA" sz="4500" dirty="0"/>
              <a:t>Présentation</a:t>
            </a:r>
            <a:r>
              <a:rPr lang="fr-CA" sz="4500" baseline="0" dirty="0"/>
              <a:t> </a:t>
            </a:r>
            <a:r>
              <a:rPr lang="fr-FR" sz="2400" b="0" dirty="0"/>
              <a:t>Format (1920 X 1080 pixels)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5D2D25F-0591-A3FD-5AD8-E4BB67CB2DE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337394"/>
            <a:ext cx="1778000" cy="2032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0ACA360-76A7-D8FF-F0B4-F0107FA136C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21869" y="292111"/>
            <a:ext cx="1761036" cy="110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87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iostatsquid.com/severevshealthy_degresults-3/" TargetMode="External"/><Relationship Id="rId2" Type="http://schemas.openxmlformats.org/officeDocument/2006/relationships/hyperlink" Target="https://rdrr.io/github/LTLA/scRNAseq/man/BacherTCellData.htm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biostatsquid.com/volcano-plots-r-tutorial/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9973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10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3103470" cy="515170"/>
          </a:xfrm>
        </p:spPr>
        <p:txBody>
          <a:bodyPr/>
          <a:lstStyle/>
          <a:p>
            <a:r>
              <a:rPr lang="en-US" dirty="0"/>
              <a:t>Venn Diagram</a:t>
            </a:r>
            <a:endParaRPr lang="fr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476653-809F-EB03-3A0E-A8AF5D7A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5" y="931679"/>
            <a:ext cx="5505927" cy="52849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8C2E30-78FF-CEDE-69C5-5B64CB2FF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67" y="647584"/>
            <a:ext cx="5353514" cy="54563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5966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11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3103470" cy="515170"/>
          </a:xfrm>
        </p:spPr>
        <p:txBody>
          <a:bodyPr/>
          <a:lstStyle/>
          <a:p>
            <a:r>
              <a:rPr lang="en-US" dirty="0"/>
              <a:t>Upset Plot</a:t>
            </a:r>
            <a:endParaRPr lang="fr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8A1B3-8A95-BFC0-E1E6-CEB863719A41}"/>
              </a:ext>
            </a:extLst>
          </p:cNvPr>
          <p:cNvSpPr txBox="1"/>
          <p:nvPr/>
        </p:nvSpPr>
        <p:spPr>
          <a:xfrm>
            <a:off x="0" y="861083"/>
            <a:ext cx="12080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visualize the intersection between more than 3 sets, the best option is to use an </a:t>
            </a:r>
            <a:r>
              <a:rPr lang="en-US" dirty="0" err="1"/>
              <a:t>UpSet</a:t>
            </a:r>
            <a:r>
              <a:rPr lang="en-US" dirty="0"/>
              <a:t> plot.</a:t>
            </a:r>
          </a:p>
          <a:p>
            <a:r>
              <a:rPr lang="en-US" dirty="0"/>
              <a:t>The total size of each set is represented on the left </a:t>
            </a:r>
            <a:r>
              <a:rPr lang="en-US" dirty="0" err="1"/>
              <a:t>barplot</a:t>
            </a:r>
            <a:r>
              <a:rPr lang="en-US" dirty="0"/>
              <a:t>. Every possible intersection is represented by the bottom plot, and their </a:t>
            </a:r>
            <a:r>
              <a:rPr lang="en-US" dirty="0" err="1"/>
              <a:t>occurence</a:t>
            </a:r>
            <a:r>
              <a:rPr lang="en-US" dirty="0"/>
              <a:t> is shown on the top </a:t>
            </a:r>
            <a:r>
              <a:rPr lang="en-US" dirty="0" err="1"/>
              <a:t>barplot</a:t>
            </a:r>
            <a:r>
              <a:rPr lang="en-US" dirty="0"/>
              <a:t>. Use the </a:t>
            </a:r>
            <a:r>
              <a:rPr lang="en-US" b="1" i="1" dirty="0" err="1">
                <a:solidFill>
                  <a:srgbClr val="FF0000"/>
                </a:solidFill>
              </a:rPr>
              <a:t>UpSetR</a:t>
            </a:r>
            <a:r>
              <a:rPr lang="en-US" dirty="0"/>
              <a:t> package and </a:t>
            </a:r>
            <a:r>
              <a:rPr lang="en-US" b="1" i="1" dirty="0">
                <a:solidFill>
                  <a:srgbClr val="FF0000"/>
                </a:solidFill>
              </a:rPr>
              <a:t>upset() </a:t>
            </a:r>
            <a:r>
              <a:rPr lang="en-US" dirty="0"/>
              <a:t>function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84EF25-AD91-383A-46ED-42126E50E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" y="1851870"/>
            <a:ext cx="5601185" cy="4915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FD38E6-48D5-DCD7-39BD-1395E54C9DC8}"/>
              </a:ext>
            </a:extLst>
          </p:cNvPr>
          <p:cNvSpPr txBox="1"/>
          <p:nvPr/>
        </p:nvSpPr>
        <p:spPr>
          <a:xfrm>
            <a:off x="5774267" y="3215474"/>
            <a:ext cx="61201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sets: </a:t>
            </a:r>
            <a:r>
              <a:rPr lang="en-US" dirty="0"/>
              <a:t>specific sets to look at (include as combinations. ex: c("name1", "name2"))</a:t>
            </a:r>
          </a:p>
          <a:p>
            <a:r>
              <a:rPr lang="en-US" b="1" dirty="0" err="1"/>
              <a:t>keep.order</a:t>
            </a:r>
            <a:r>
              <a:rPr lang="en-US" b="1" dirty="0"/>
              <a:t>: </a:t>
            </a:r>
            <a:r>
              <a:rPr lang="en-US" dirty="0"/>
              <a:t>keep sets in the order entered using the sets parameter. </a:t>
            </a:r>
          </a:p>
          <a:p>
            <a:r>
              <a:rPr lang="en-US" b="1" dirty="0" err="1"/>
              <a:t>matrix.color</a:t>
            </a:r>
            <a:r>
              <a:rPr lang="en-US" dirty="0"/>
              <a:t>: color of the intersection points</a:t>
            </a:r>
          </a:p>
          <a:p>
            <a:r>
              <a:rPr lang="en-US" b="1" dirty="0" err="1"/>
              <a:t>main.bar.color</a:t>
            </a:r>
            <a:r>
              <a:rPr lang="en-US" dirty="0"/>
              <a:t>: color of the main bar plot</a:t>
            </a:r>
          </a:p>
          <a:p>
            <a:r>
              <a:rPr lang="en-US" b="1" dirty="0" err="1"/>
              <a:t>sets.bar.color</a:t>
            </a:r>
            <a:r>
              <a:rPr lang="en-US" dirty="0"/>
              <a:t>: color of set size bar plot</a:t>
            </a:r>
          </a:p>
          <a:p>
            <a:r>
              <a:rPr lang="en-US" b="1" dirty="0" err="1"/>
              <a:t>point.size</a:t>
            </a:r>
            <a:r>
              <a:rPr lang="en-US" dirty="0"/>
              <a:t>: size of points in matrix plot</a:t>
            </a:r>
          </a:p>
        </p:txBody>
      </p:sp>
    </p:spTree>
    <p:extLst>
      <p:ext uri="{BB962C8B-B14F-4D97-AF65-F5344CB8AC3E}">
        <p14:creationId xmlns:p14="http://schemas.microsoft.com/office/powerpoint/2010/main" val="253443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12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3103470" cy="515170"/>
          </a:xfrm>
        </p:spPr>
        <p:txBody>
          <a:bodyPr/>
          <a:lstStyle/>
          <a:p>
            <a:r>
              <a:rPr lang="en-US" dirty="0"/>
              <a:t>Point Cloud</a:t>
            </a:r>
            <a:endParaRPr lang="fr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7C512-7B80-F114-30D7-35E4290B0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2" y="1434292"/>
            <a:ext cx="5524979" cy="39894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54AA2-76A8-8433-F0D9-72AAFFA16A9D}"/>
              </a:ext>
            </a:extLst>
          </p:cNvPr>
          <p:cNvSpPr txBox="1"/>
          <p:nvPr/>
        </p:nvSpPr>
        <p:spPr>
          <a:xfrm>
            <a:off x="5892738" y="2076530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main</a:t>
            </a:r>
            <a:r>
              <a:rPr lang="en-US" dirty="0"/>
              <a:t>: a main title for the plot</a:t>
            </a:r>
          </a:p>
          <a:p>
            <a:r>
              <a:rPr lang="en-US" b="1" dirty="0" err="1"/>
              <a:t>xlab</a:t>
            </a:r>
            <a:r>
              <a:rPr lang="en-US" dirty="0"/>
              <a:t>: a label for the x axis, defaults to a description of x.</a:t>
            </a:r>
          </a:p>
          <a:p>
            <a:r>
              <a:rPr lang="en-US" b="1" dirty="0" err="1"/>
              <a:t>ylab</a:t>
            </a:r>
            <a:r>
              <a:rPr lang="en-US" dirty="0"/>
              <a:t>: a label for the y axis, defaults to a description of y.</a:t>
            </a:r>
          </a:p>
          <a:p>
            <a:r>
              <a:rPr lang="en-US" b="1" dirty="0" err="1"/>
              <a:t>pch</a:t>
            </a:r>
            <a:r>
              <a:rPr lang="en-US" dirty="0"/>
              <a:t>: a vector of plotting characters or symbols: see points.</a:t>
            </a:r>
          </a:p>
          <a:p>
            <a:r>
              <a:rPr lang="en-US" b="1" dirty="0" err="1"/>
              <a:t>cex</a:t>
            </a:r>
            <a:r>
              <a:rPr lang="en-US" dirty="0"/>
              <a:t>: a numerical vector giving the amount by which plotting characters and symbols should be scaled relative to the default.</a:t>
            </a:r>
          </a:p>
          <a:p>
            <a:r>
              <a:rPr lang="en-US" b="1" dirty="0" err="1"/>
              <a:t>font.main</a:t>
            </a:r>
            <a:r>
              <a:rPr lang="en-US" dirty="0"/>
              <a:t>: main font</a:t>
            </a:r>
          </a:p>
        </p:txBody>
      </p:sp>
    </p:spTree>
    <p:extLst>
      <p:ext uri="{BB962C8B-B14F-4D97-AF65-F5344CB8AC3E}">
        <p14:creationId xmlns:p14="http://schemas.microsoft.com/office/powerpoint/2010/main" val="3356499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13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7162632" cy="515170"/>
          </a:xfrm>
        </p:spPr>
        <p:txBody>
          <a:bodyPr/>
          <a:lstStyle/>
          <a:p>
            <a:r>
              <a:rPr lang="en-US" dirty="0"/>
              <a:t>Point Cloud – Adding legend</a:t>
            </a:r>
            <a:endParaRPr lang="fr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2DF46-52BD-FEE8-E00F-D06D1FB5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824" y="2155769"/>
            <a:ext cx="5818374" cy="4065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BA1E5B-5751-8946-6DF0-7DFA028FC821}"/>
              </a:ext>
            </a:extLst>
          </p:cNvPr>
          <p:cNvSpPr txBox="1"/>
          <p:nvPr/>
        </p:nvSpPr>
        <p:spPr>
          <a:xfrm>
            <a:off x="3817258" y="1554110"/>
            <a:ext cx="435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add legend, we use </a:t>
            </a:r>
            <a:r>
              <a:rPr lang="en-US" b="1" i="1" dirty="0">
                <a:solidFill>
                  <a:srgbClr val="FF0000"/>
                </a:solidFill>
              </a:rPr>
              <a:t>legend() </a:t>
            </a:r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496360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14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10597680" cy="515170"/>
          </a:xfrm>
        </p:spPr>
        <p:txBody>
          <a:bodyPr/>
          <a:lstStyle/>
          <a:p>
            <a:r>
              <a:rPr lang="en-US" dirty="0"/>
              <a:t>Point Cloud – Adding Correlation and P-value</a:t>
            </a:r>
            <a:endParaRPr lang="fr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93F2B-207B-FF4C-B59C-DCBF7198C6A3}"/>
              </a:ext>
            </a:extLst>
          </p:cNvPr>
          <p:cNvSpPr txBox="1"/>
          <p:nvPr/>
        </p:nvSpPr>
        <p:spPr>
          <a:xfrm>
            <a:off x="66524" y="1150647"/>
            <a:ext cx="6248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round(</a:t>
            </a:r>
            <a:r>
              <a:rPr lang="en-US" b="1" i="1" dirty="0" err="1">
                <a:solidFill>
                  <a:srgbClr val="FF0000"/>
                </a:solidFill>
              </a:rPr>
              <a:t>cor</a:t>
            </a:r>
            <a:r>
              <a:rPr lang="en-US" b="1" i="1" dirty="0">
                <a:solidFill>
                  <a:srgbClr val="FF0000"/>
                </a:solidFill>
              </a:rPr>
              <a:t>(</a:t>
            </a:r>
            <a:r>
              <a:rPr lang="en-US" b="1" i="1" dirty="0" err="1">
                <a:solidFill>
                  <a:srgbClr val="FF0000"/>
                </a:solidFill>
              </a:rPr>
              <a:t>mtcars$mpg</a:t>
            </a:r>
            <a:r>
              <a:rPr lang="en-US" b="1" i="1" dirty="0">
                <a:solidFill>
                  <a:srgbClr val="FF0000"/>
                </a:solidFill>
              </a:rPr>
              <a:t>, </a:t>
            </a:r>
            <a:r>
              <a:rPr lang="en-US" b="1" i="1" dirty="0" err="1">
                <a:solidFill>
                  <a:srgbClr val="FF0000"/>
                </a:solidFill>
              </a:rPr>
              <a:t>mtcars$wt</a:t>
            </a:r>
            <a:r>
              <a:rPr lang="en-US" b="1" i="1" dirty="0">
                <a:solidFill>
                  <a:srgbClr val="FF0000"/>
                </a:solidFill>
              </a:rPr>
              <a:t>), 2): </a:t>
            </a:r>
            <a:r>
              <a:rPr lang="en-US" dirty="0"/>
              <a:t>calculates correlation to two decimal places</a:t>
            </a:r>
          </a:p>
          <a:p>
            <a:r>
              <a:rPr lang="en-US" b="1" i="1" dirty="0" err="1">
                <a:solidFill>
                  <a:srgbClr val="FF0000"/>
                </a:solidFill>
              </a:rPr>
              <a:t>format.pval</a:t>
            </a:r>
            <a:r>
              <a:rPr lang="en-US" b="1" i="1" dirty="0">
                <a:solidFill>
                  <a:srgbClr val="FF0000"/>
                </a:solidFill>
              </a:rPr>
              <a:t>(</a:t>
            </a:r>
            <a:r>
              <a:rPr lang="en-US" b="1" i="1" dirty="0" err="1">
                <a:solidFill>
                  <a:srgbClr val="FF0000"/>
                </a:solidFill>
              </a:rPr>
              <a:t>cor.test</a:t>
            </a:r>
            <a:r>
              <a:rPr lang="en-US" b="1" i="1" dirty="0">
                <a:solidFill>
                  <a:srgbClr val="FF0000"/>
                </a:solidFill>
              </a:rPr>
              <a:t>(</a:t>
            </a:r>
            <a:r>
              <a:rPr lang="en-US" b="1" i="1" dirty="0" err="1">
                <a:solidFill>
                  <a:srgbClr val="FF0000"/>
                </a:solidFill>
              </a:rPr>
              <a:t>mtcars$mpg</a:t>
            </a:r>
            <a:r>
              <a:rPr lang="en-US" b="1" i="1" dirty="0">
                <a:solidFill>
                  <a:srgbClr val="FF0000"/>
                </a:solidFill>
              </a:rPr>
              <a:t>, </a:t>
            </a:r>
            <a:r>
              <a:rPr lang="en-US" b="1" i="1" dirty="0" err="1">
                <a:solidFill>
                  <a:srgbClr val="FF0000"/>
                </a:solidFill>
              </a:rPr>
              <a:t>mtcars$wt</a:t>
            </a:r>
            <a:r>
              <a:rPr lang="en-US" b="1" i="1" dirty="0">
                <a:solidFill>
                  <a:srgbClr val="FF0000"/>
                </a:solidFill>
              </a:rPr>
              <a:t>)$</a:t>
            </a:r>
            <a:r>
              <a:rPr lang="en-US" b="1" i="1" dirty="0" err="1">
                <a:solidFill>
                  <a:srgbClr val="FF0000"/>
                </a:solidFill>
              </a:rPr>
              <a:t>p.value</a:t>
            </a:r>
            <a:r>
              <a:rPr lang="en-US" b="1" i="1" dirty="0">
                <a:solidFill>
                  <a:srgbClr val="FF0000"/>
                </a:solidFill>
              </a:rPr>
              <a:t>)): </a:t>
            </a:r>
            <a:r>
              <a:rPr lang="en-US" dirty="0"/>
              <a:t>calculates p-value</a:t>
            </a:r>
          </a:p>
          <a:p>
            <a:r>
              <a:rPr lang="en-US" b="1" i="1" dirty="0" err="1">
                <a:solidFill>
                  <a:srgbClr val="FF0000"/>
                </a:solidFill>
              </a:rPr>
              <a:t>bty</a:t>
            </a:r>
            <a:r>
              <a:rPr lang="en-US" b="1" i="1" dirty="0">
                <a:solidFill>
                  <a:srgbClr val="FF0000"/>
                </a:solidFill>
              </a:rPr>
              <a:t>: </a:t>
            </a:r>
            <a:r>
              <a:rPr lang="en-US" dirty="0"/>
              <a:t>the type of box to be drawn around the legend. the allowed values are "o" (the default) and "n"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90452D-3C3C-901C-78A6-1CECAE58A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900" y="1150647"/>
            <a:ext cx="5353514" cy="467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DCF091-394D-47BF-0F20-DB9F98C41428}"/>
              </a:ext>
            </a:extLst>
          </p:cNvPr>
          <p:cNvSpPr txBox="1"/>
          <p:nvPr/>
        </p:nvSpPr>
        <p:spPr>
          <a:xfrm>
            <a:off x="66524" y="3094975"/>
            <a:ext cx="65603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Linear correlation (Pearson)</a:t>
            </a:r>
            <a:r>
              <a:rPr lang="en-US" dirty="0"/>
              <a:t>
Correlation is a measure of the linear association between two quantitative variables. We use the </a:t>
            </a:r>
            <a:r>
              <a:rPr lang="en-US" b="1" i="1" dirty="0" err="1">
                <a:solidFill>
                  <a:srgbClr val="FF0000"/>
                </a:solidFill>
              </a:rPr>
              <a:t>cor</a:t>
            </a:r>
            <a:r>
              <a:rPr lang="en-US" b="1" i="1" dirty="0">
                <a:solidFill>
                  <a:srgbClr val="FF0000"/>
                </a:solidFill>
              </a:rPr>
              <a:t>() </a:t>
            </a:r>
            <a:r>
              <a:rPr lang="en-US" dirty="0"/>
              <a:t>function.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DC5B3A-EEC1-FC9C-ECFA-8E60EFC65C9B}"/>
              </a:ext>
            </a:extLst>
          </p:cNvPr>
          <p:cNvSpPr txBox="1"/>
          <p:nvPr/>
        </p:nvSpPr>
        <p:spPr>
          <a:xfrm>
            <a:off x="84062" y="4338655"/>
            <a:ext cx="6213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Spearman correlation</a:t>
            </a:r>
            <a:r>
              <a:rPr lang="en-US" dirty="0"/>
              <a:t>, we always use the function </a:t>
            </a:r>
            <a:r>
              <a:rPr lang="en-US" b="1" i="1" dirty="0" err="1">
                <a:solidFill>
                  <a:srgbClr val="FF0000"/>
                </a:solidFill>
              </a:rPr>
              <a:t>cor</a:t>
            </a:r>
            <a:r>
              <a:rPr lang="en-US" b="1" i="1" dirty="0">
                <a:solidFill>
                  <a:srgbClr val="FF0000"/>
                </a:solidFill>
              </a:rPr>
              <a:t>() </a:t>
            </a:r>
            <a:r>
              <a:rPr lang="en-US" dirty="0"/>
              <a:t>with the argument method = "</a:t>
            </a:r>
            <a:r>
              <a:rPr lang="en-US" b="1" dirty="0"/>
              <a:t>spearman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803182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15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3930785" cy="515170"/>
          </a:xfrm>
        </p:spPr>
        <p:txBody>
          <a:bodyPr/>
          <a:lstStyle/>
          <a:p>
            <a:r>
              <a:rPr lang="en-US" dirty="0"/>
              <a:t>Statistical tests</a:t>
            </a:r>
            <a:endParaRPr lang="fr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729377-3EFB-3BC9-E770-18E1FBF45786}"/>
              </a:ext>
            </a:extLst>
          </p:cNvPr>
          <p:cNvSpPr txBox="1"/>
          <p:nvPr/>
        </p:nvSpPr>
        <p:spPr>
          <a:xfrm>
            <a:off x="0" y="62252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Student's t-Test</a:t>
            </a:r>
            <a:r>
              <a:rPr lang="en-US" dirty="0"/>
              <a:t>: </a:t>
            </a:r>
          </a:p>
          <a:p>
            <a:r>
              <a:rPr lang="en-US" b="1" i="1" dirty="0" err="1">
                <a:solidFill>
                  <a:srgbClr val="FF0000"/>
                </a:solidFill>
              </a:rPr>
              <a:t>t.test</a:t>
            </a:r>
            <a:r>
              <a:rPr lang="en-US" b="1" i="1" dirty="0">
                <a:solidFill>
                  <a:srgbClr val="FF0000"/>
                </a:solidFill>
              </a:rPr>
              <a:t>() </a:t>
            </a:r>
            <a:r>
              <a:rPr lang="en-US" dirty="0"/>
              <a:t>Performs one and two sample t-tests on vectors of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E36F2-1AB4-EFB1-FBD5-3F9AF020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1" y="1592552"/>
            <a:ext cx="5010584" cy="2381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22BAD2-3F44-1937-A62B-46823E21849D}"/>
              </a:ext>
            </a:extLst>
          </p:cNvPr>
          <p:cNvSpPr txBox="1"/>
          <p:nvPr/>
        </p:nvSpPr>
        <p:spPr>
          <a:xfrm>
            <a:off x="6145920" y="67889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Wilcoxon Rank Sum and Signed Rank Tests</a:t>
            </a:r>
          </a:p>
          <a:p>
            <a:r>
              <a:rPr lang="en-US" b="1" i="1" dirty="0" err="1">
                <a:solidFill>
                  <a:srgbClr val="FF0000"/>
                </a:solidFill>
              </a:rPr>
              <a:t>Wilcox.test</a:t>
            </a:r>
            <a:r>
              <a:rPr lang="en-US" b="1" i="1" dirty="0">
                <a:solidFill>
                  <a:srgbClr val="FF0000"/>
                </a:solidFill>
              </a:rPr>
              <a:t>() </a:t>
            </a:r>
            <a:r>
              <a:rPr lang="en-US" dirty="0"/>
              <a:t>Performs one- and two-sample Wilcoxon tests on vectors of data; the latter is also known as ‘Mann-Whitney’ test.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480FC9-B236-BB4A-FAEA-D6C744223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145" y="2081524"/>
            <a:ext cx="3848433" cy="15241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00E61B-81C1-6F30-FFBC-E5B54AAED1DF}"/>
              </a:ext>
            </a:extLst>
          </p:cNvPr>
          <p:cNvSpPr txBox="1"/>
          <p:nvPr/>
        </p:nvSpPr>
        <p:spPr>
          <a:xfrm>
            <a:off x="492606" y="4484325"/>
            <a:ext cx="1179043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alternative</a:t>
            </a:r>
            <a:r>
              <a:rPr lang="en-US" dirty="0"/>
              <a:t>: a character string specifying the alternative hypothesis, must be one of "</a:t>
            </a:r>
            <a:r>
              <a:rPr lang="en-US" dirty="0" err="1"/>
              <a:t>two.sided</a:t>
            </a:r>
            <a:r>
              <a:rPr lang="en-US" dirty="0"/>
              <a:t>" (default), "greater" or "less". you can specify just the initial letter.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mu</a:t>
            </a:r>
            <a:r>
              <a:rPr lang="en-US" dirty="0" err="1"/>
              <a:t>:a</a:t>
            </a:r>
            <a:r>
              <a:rPr lang="en-US" dirty="0"/>
              <a:t> number specifying an optional parameter used to form the null 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paired</a:t>
            </a:r>
            <a:r>
              <a:rPr lang="en-US" dirty="0"/>
              <a:t>: a logical indicating whether you want a paired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exact</a:t>
            </a:r>
            <a:r>
              <a:rPr lang="en-US" dirty="0"/>
              <a:t>: a logical indicating whether an exact p-value should be computed.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correct</a:t>
            </a:r>
            <a:r>
              <a:rPr lang="en-US" dirty="0"/>
              <a:t>: a logical indicating whether to apply continuity correction in the normal approximation for the p-value.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conf.int</a:t>
            </a:r>
            <a:r>
              <a:rPr lang="en-US" dirty="0"/>
              <a:t>: a logical indicating whether a confidence interval should be computed.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conf.level</a:t>
            </a:r>
            <a:r>
              <a:rPr lang="en-US" dirty="0"/>
              <a:t>: confidence level of the interval.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F91B6-49D6-9ADE-0E47-B993F2328FA6}"/>
              </a:ext>
            </a:extLst>
          </p:cNvPr>
          <p:cNvSpPr txBox="1"/>
          <p:nvPr/>
        </p:nvSpPr>
        <p:spPr>
          <a:xfrm>
            <a:off x="676027" y="4030384"/>
            <a:ext cx="257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Others arguments</a:t>
            </a:r>
          </a:p>
        </p:txBody>
      </p:sp>
    </p:spTree>
    <p:extLst>
      <p:ext uri="{BB962C8B-B14F-4D97-AF65-F5344CB8AC3E}">
        <p14:creationId xmlns:p14="http://schemas.microsoft.com/office/powerpoint/2010/main" val="3797962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16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3930785" cy="515170"/>
          </a:xfrm>
        </p:spPr>
        <p:txBody>
          <a:bodyPr/>
          <a:lstStyle/>
          <a:p>
            <a:r>
              <a:rPr lang="en-US" dirty="0"/>
              <a:t>Statistical tests</a:t>
            </a:r>
            <a:endParaRPr lang="fr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1C114-8972-DD1B-2D56-7A465CAF899F}"/>
              </a:ext>
            </a:extLst>
          </p:cNvPr>
          <p:cNvSpPr txBox="1"/>
          <p:nvPr/>
        </p:nvSpPr>
        <p:spPr>
          <a:xfrm>
            <a:off x="82247" y="1015759"/>
            <a:ext cx="117759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Kruskal-Wallis Rank Sum Test</a:t>
            </a:r>
          </a:p>
          <a:p>
            <a:endParaRPr lang="en-US" b="1" i="1" dirty="0">
              <a:solidFill>
                <a:srgbClr val="FF0000"/>
              </a:solidFill>
            </a:endParaRPr>
          </a:p>
          <a:p>
            <a:r>
              <a:rPr lang="en-US" b="1" i="1" dirty="0" err="1">
                <a:solidFill>
                  <a:srgbClr val="FF0000"/>
                </a:solidFill>
              </a:rPr>
              <a:t>kruskal.test</a:t>
            </a:r>
            <a:r>
              <a:rPr lang="en-US" b="1" i="1" dirty="0">
                <a:solidFill>
                  <a:srgbClr val="FF0000"/>
                </a:solidFill>
              </a:rPr>
              <a:t>() </a:t>
            </a:r>
            <a:r>
              <a:rPr lang="en-US" dirty="0"/>
              <a:t>performs a Kruskal-Wallis rank sum test of the null that the location parameters of the distribution of x are the same in each group (sample). The alternative is that they differ in at least one.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8F4D21-5F3B-A52E-AD48-E7557E5E4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215" y="2714563"/>
            <a:ext cx="4267570" cy="14288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7944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17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7786747" cy="515170"/>
          </a:xfrm>
        </p:spPr>
        <p:txBody>
          <a:bodyPr/>
          <a:lstStyle/>
          <a:p>
            <a:r>
              <a:rPr lang="en-US" dirty="0"/>
              <a:t>Statistical tests – binary variable</a:t>
            </a:r>
            <a:endParaRPr lang="fr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1C114-8972-DD1B-2D56-7A465CAF899F}"/>
              </a:ext>
            </a:extLst>
          </p:cNvPr>
          <p:cNvSpPr txBox="1"/>
          <p:nvPr/>
        </p:nvSpPr>
        <p:spPr>
          <a:xfrm>
            <a:off x="145142" y="1683161"/>
            <a:ext cx="50122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Pearson's Chi-squared Test for Count Data</a:t>
            </a:r>
          </a:p>
          <a:p>
            <a:r>
              <a:rPr lang="en-US" b="1" i="1" dirty="0" err="1">
                <a:solidFill>
                  <a:srgbClr val="FF0000"/>
                </a:solidFill>
              </a:rPr>
              <a:t>chisq.test</a:t>
            </a:r>
            <a:r>
              <a:rPr lang="en-US" b="1" i="1" dirty="0">
                <a:solidFill>
                  <a:srgbClr val="FF0000"/>
                </a:solidFill>
              </a:rPr>
              <a:t>() </a:t>
            </a:r>
            <a:r>
              <a:rPr lang="en-US" dirty="0"/>
              <a:t>performs chi-squared contingency table tests and goodness-of-fit tests.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BAE86-B2ED-D579-4AB1-A7AEECB5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789054"/>
            <a:ext cx="4248518" cy="1581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C169D1-B746-6CDE-4212-9264D83D0BE1}"/>
              </a:ext>
            </a:extLst>
          </p:cNvPr>
          <p:cNvSpPr txBox="1"/>
          <p:nvPr/>
        </p:nvSpPr>
        <p:spPr>
          <a:xfrm>
            <a:off x="6013753" y="101575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Fisher's Exact Test for Count Data</a:t>
            </a:r>
            <a:endParaRPr lang="en-US" dirty="0"/>
          </a:p>
          <a:p>
            <a:r>
              <a:rPr lang="en-US" b="1" i="1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fisher.test</a:t>
            </a:r>
            <a:r>
              <a:rPr lang="en-US" b="1" i="1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() </a:t>
            </a:r>
            <a:r>
              <a:rPr lang="en-US" dirty="0"/>
              <a:t>Performs Fisher's exact test for testing the null of independence of rows and columns in a contingency table with fixed marginals.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2664B-B6EA-DBD4-C4A3-32738170D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133" y="2264744"/>
            <a:ext cx="3696020" cy="2057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E46A8D-081E-5E2B-C3DC-70D15A46A458}"/>
              </a:ext>
            </a:extLst>
          </p:cNvPr>
          <p:cNvSpPr txBox="1"/>
          <p:nvPr/>
        </p:nvSpPr>
        <p:spPr>
          <a:xfrm>
            <a:off x="333375" y="4923534"/>
            <a:ext cx="11785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indicates the alternative hypothesis and must be one of 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two.sided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"greater" or "less". you can specify just the initial letter.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conf.int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logical indicating if a confidence interval for the odds ratio in a 2×2 table should be computed (and returned).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conf.level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confidence level for the returned confidence interval. only used in the 2×2 case and if conf.int = true.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simulate.p.value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logical indicating whether to compute p-values by monte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simulation, in larger than 2×2 tables.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91D200-57D7-A1FE-779A-60FBF1D9571C}"/>
              </a:ext>
            </a:extLst>
          </p:cNvPr>
          <p:cNvSpPr txBox="1"/>
          <p:nvPr/>
        </p:nvSpPr>
        <p:spPr>
          <a:xfrm>
            <a:off x="333375" y="4370341"/>
            <a:ext cx="1543352" cy="37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Arguments: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27376D-DF98-4E17-31CE-3595831A5A44}"/>
              </a:ext>
            </a:extLst>
          </p:cNvPr>
          <p:cNvSpPr txBox="1"/>
          <p:nvPr/>
        </p:nvSpPr>
        <p:spPr>
          <a:xfrm>
            <a:off x="145142" y="10112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Binary Variables</a:t>
            </a:r>
            <a:r>
              <a:rPr lang="en-US" dirty="0"/>
              <a:t>: Variables with two categories (e.g., yes/no, male/female)</a:t>
            </a:r>
          </a:p>
        </p:txBody>
      </p:sp>
    </p:spTree>
    <p:extLst>
      <p:ext uri="{BB962C8B-B14F-4D97-AF65-F5344CB8AC3E}">
        <p14:creationId xmlns:p14="http://schemas.microsoft.com/office/powerpoint/2010/main" val="1472906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18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3935623" cy="515170"/>
          </a:xfrm>
        </p:spPr>
        <p:txBody>
          <a:bodyPr/>
          <a:lstStyle/>
          <a:p>
            <a:r>
              <a:rPr lang="fr-CA" dirty="0" err="1"/>
              <a:t>Binary</a:t>
            </a:r>
            <a:r>
              <a:rPr lang="fr-CA" dirty="0"/>
              <a:t>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3E73C-3533-22CF-A1A1-53131D7F4D25}"/>
              </a:ext>
            </a:extLst>
          </p:cNvPr>
          <p:cNvSpPr txBox="1"/>
          <p:nvPr/>
        </p:nvSpPr>
        <p:spPr>
          <a:xfrm>
            <a:off x="1628019" y="1582082"/>
            <a:ext cx="8935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Flat sorting</a:t>
            </a:r>
            <a:r>
              <a:rPr lang="en-US" dirty="0"/>
              <a:t>, You can use the </a:t>
            </a:r>
            <a:r>
              <a:rPr lang="en-US" b="1" i="1" dirty="0">
                <a:solidFill>
                  <a:srgbClr val="FF0000"/>
                </a:solidFill>
              </a:rPr>
              <a:t>table() </a:t>
            </a:r>
            <a:r>
              <a:rPr lang="en-US" dirty="0"/>
              <a:t>functions and the </a:t>
            </a:r>
            <a:r>
              <a:rPr lang="en-US" b="1" i="1" dirty="0" err="1">
                <a:solidFill>
                  <a:srgbClr val="FF0000"/>
                </a:solidFill>
              </a:rPr>
              <a:t>freq</a:t>
            </a:r>
            <a:r>
              <a:rPr lang="en-US" b="1" i="1" dirty="0">
                <a:solidFill>
                  <a:srgbClr val="FF0000"/>
                </a:solidFill>
              </a:rPr>
              <a:t>() </a:t>
            </a:r>
            <a:r>
              <a:rPr lang="en-US" dirty="0"/>
              <a:t>function of the </a:t>
            </a:r>
            <a:r>
              <a:rPr lang="en-US" b="1" i="1" dirty="0" err="1">
                <a:solidFill>
                  <a:srgbClr val="FF0000"/>
                </a:solidFill>
              </a:rPr>
              <a:t>questionr</a:t>
            </a:r>
            <a:r>
              <a:rPr lang="en-US" dirty="0"/>
              <a:t> library</a:t>
            </a:r>
            <a:endParaRPr lang="en-US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46903E-BA21-0B0D-6BFA-832EA6B532BB}"/>
              </a:ext>
            </a:extLst>
          </p:cNvPr>
          <p:cNvSpPr txBox="1"/>
          <p:nvPr/>
        </p:nvSpPr>
        <p:spPr>
          <a:xfrm>
            <a:off x="106438" y="3945404"/>
            <a:ext cx="612986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</a:rPr>
              <a:t>freq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dirty="0"/>
              <a:t>accepts a number of arguments to customize its display. Like what:
• </a:t>
            </a:r>
            <a:r>
              <a:rPr lang="en-US" b="1" dirty="0"/>
              <a:t>valid:</a:t>
            </a:r>
            <a:r>
              <a:rPr lang="en-US" dirty="0"/>
              <a:t> indicates whether or not you want to display percentages on valid values
• </a:t>
            </a:r>
            <a:r>
              <a:rPr lang="en-US" b="1" dirty="0"/>
              <a:t>cum: </a:t>
            </a:r>
            <a:r>
              <a:rPr lang="en-US" dirty="0"/>
              <a:t>indicates whether or not you want to display the cumulative percentages
• </a:t>
            </a:r>
            <a:r>
              <a:rPr lang="en-US" b="1" dirty="0"/>
              <a:t>total</a:t>
            </a:r>
            <a:r>
              <a:rPr lang="en-US" dirty="0"/>
              <a:t> allows you to add a row with the total number of rows
• </a:t>
            </a:r>
            <a:r>
              <a:rPr lang="en-US" b="1" dirty="0"/>
              <a:t>sort:</a:t>
            </a:r>
            <a:r>
              <a:rPr lang="en-US" dirty="0"/>
              <a:t> sorts the array by increasing frequency (sort="</a:t>
            </a:r>
            <a:r>
              <a:rPr lang="en-US" dirty="0" err="1"/>
              <a:t>inc</a:t>
            </a:r>
            <a:r>
              <a:rPr lang="en-US" dirty="0"/>
              <a:t>") or decreasing frequency (sort="dec").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4822FE-CDAE-37C5-6D7F-03D49B7FA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019" y="2423705"/>
            <a:ext cx="1861240" cy="1435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DC934E-FB40-F9FB-E5F5-57AF38F1B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375" y="2907319"/>
            <a:ext cx="5094411" cy="17222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1F6978-4E38-5876-7EC0-B7109ED7B0D4}"/>
              </a:ext>
            </a:extLst>
          </p:cNvPr>
          <p:cNvSpPr txBox="1"/>
          <p:nvPr/>
        </p:nvSpPr>
        <p:spPr>
          <a:xfrm>
            <a:off x="145142" y="10112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Binary Variables</a:t>
            </a:r>
            <a:r>
              <a:rPr lang="en-US" dirty="0"/>
              <a:t>: Variables with two categories (e.g., yes/no, male/female)</a:t>
            </a:r>
          </a:p>
        </p:txBody>
      </p:sp>
    </p:spTree>
    <p:extLst>
      <p:ext uri="{BB962C8B-B14F-4D97-AF65-F5344CB8AC3E}">
        <p14:creationId xmlns:p14="http://schemas.microsoft.com/office/powerpoint/2010/main" val="218447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19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6613815" cy="515170"/>
          </a:xfrm>
        </p:spPr>
        <p:txBody>
          <a:bodyPr/>
          <a:lstStyle/>
          <a:p>
            <a:r>
              <a:rPr lang="fr-CA" dirty="0"/>
              <a:t>Bar plot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D3FE8B-4747-AC4E-E1D7-57AB650446BE}"/>
              </a:ext>
            </a:extLst>
          </p:cNvPr>
          <p:cNvSpPr txBox="1"/>
          <p:nvPr/>
        </p:nvSpPr>
        <p:spPr>
          <a:xfrm>
            <a:off x="285448" y="996648"/>
            <a:ext cx="539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Bar chart, </a:t>
            </a:r>
            <a:r>
              <a:rPr lang="en-US" dirty="0"/>
              <a:t>use the </a:t>
            </a:r>
            <a:r>
              <a:rPr lang="en-US" b="1" i="1" dirty="0" err="1">
                <a:solidFill>
                  <a:srgbClr val="FF0000"/>
                </a:solidFill>
              </a:rPr>
              <a:t>barplot</a:t>
            </a:r>
            <a:r>
              <a:rPr lang="en-US" b="1" i="1" dirty="0">
                <a:solidFill>
                  <a:srgbClr val="FF0000"/>
                </a:solidFill>
              </a:rPr>
              <a:t>() </a:t>
            </a:r>
            <a:r>
              <a:rPr lang="en-US" dirty="0"/>
              <a:t>function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45ECD-667E-93E9-6218-17A755020809}"/>
              </a:ext>
            </a:extLst>
          </p:cNvPr>
          <p:cNvSpPr txBox="1"/>
          <p:nvPr/>
        </p:nvSpPr>
        <p:spPr>
          <a:xfrm>
            <a:off x="6266999" y="1000667"/>
            <a:ext cx="4255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Sort Flat Sort with the </a:t>
            </a:r>
            <a:r>
              <a:rPr lang="en-US" b="1" i="1" dirty="0">
                <a:solidFill>
                  <a:srgbClr val="FF0000"/>
                </a:solidFill>
              </a:rPr>
              <a:t>sort() </a:t>
            </a:r>
            <a:r>
              <a:rPr lang="en-US" dirty="0"/>
              <a:t>function</a:t>
            </a: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644460-4499-198D-04B7-4A2D0074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034392"/>
            <a:ext cx="4896274" cy="3398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336525-0F5C-5B32-47B1-B2118AA02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79" y="2034392"/>
            <a:ext cx="4694327" cy="32768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847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2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8207661" cy="515170"/>
          </a:xfrm>
        </p:spPr>
        <p:txBody>
          <a:bodyPr/>
          <a:lstStyle/>
          <a:p>
            <a:r>
              <a:rPr lang="fr-CA" dirty="0" err="1"/>
              <a:t>Continuous</a:t>
            </a:r>
            <a:r>
              <a:rPr lang="fr-CA" dirty="0"/>
              <a:t> Variable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A81618-57E5-3758-558A-8A05EE12133C}"/>
              </a:ext>
            </a:extLst>
          </p:cNvPr>
          <p:cNvSpPr txBox="1"/>
          <p:nvPr/>
        </p:nvSpPr>
        <p:spPr>
          <a:xfrm>
            <a:off x="82247" y="1085297"/>
            <a:ext cx="118775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use the </a:t>
            </a:r>
            <a:r>
              <a:rPr lang="en-US" dirty="0" err="1"/>
              <a:t>mtcars</a:t>
            </a:r>
            <a:r>
              <a:rPr lang="en-US" dirty="0"/>
              <a:t> dataset available in R</a:t>
            </a:r>
          </a:p>
          <a:p>
            <a:r>
              <a:rPr lang="en-US" dirty="0"/>
              <a:t>The data was extracted from the 1974 Motor Trend US magazine, and comprises fuel consumption and 10 aspects of automobile design and performance for 32 automobiles (1973–74 models).</a:t>
            </a:r>
          </a:p>
          <a:p>
            <a:r>
              <a:rPr lang="en-US" dirty="0"/>
              <a:t>A data frame with 32 observations on 11 (numeric) variables.</a:t>
            </a:r>
          </a:p>
          <a:p>
            <a:endParaRPr lang="en-US" dirty="0"/>
          </a:p>
          <a:p>
            <a:r>
              <a:rPr lang="en-US" dirty="0"/>
              <a:t>[, 1]	mpg	Miles/(US) gallon</a:t>
            </a:r>
          </a:p>
          <a:p>
            <a:r>
              <a:rPr lang="en-US" dirty="0"/>
              <a:t>[, 2]	</a:t>
            </a:r>
            <a:r>
              <a:rPr lang="en-US" dirty="0" err="1"/>
              <a:t>cyl</a:t>
            </a:r>
            <a:r>
              <a:rPr lang="en-US" dirty="0"/>
              <a:t>	Number of cylinders</a:t>
            </a:r>
          </a:p>
          <a:p>
            <a:r>
              <a:rPr lang="en-US" dirty="0"/>
              <a:t>[, 3]	</a:t>
            </a:r>
            <a:r>
              <a:rPr lang="en-US" dirty="0" err="1"/>
              <a:t>disp</a:t>
            </a:r>
            <a:r>
              <a:rPr lang="en-US" dirty="0"/>
              <a:t>	Displacement (cu.in.)</a:t>
            </a:r>
          </a:p>
          <a:p>
            <a:r>
              <a:rPr lang="en-US" dirty="0"/>
              <a:t>[, 4]	hp	Gross horsepower</a:t>
            </a:r>
          </a:p>
          <a:p>
            <a:r>
              <a:rPr lang="en-US" dirty="0"/>
              <a:t>[, 5]	drat	Rear axle ratio</a:t>
            </a:r>
          </a:p>
          <a:p>
            <a:r>
              <a:rPr lang="en-US" dirty="0"/>
              <a:t>[, 6]	</a:t>
            </a:r>
            <a:r>
              <a:rPr lang="en-US" dirty="0" err="1"/>
              <a:t>wt</a:t>
            </a:r>
            <a:r>
              <a:rPr lang="en-US" dirty="0"/>
              <a:t>	Weight (1000 </a:t>
            </a:r>
            <a:r>
              <a:rPr lang="en-US" dirty="0" err="1"/>
              <a:t>lbs</a:t>
            </a:r>
            <a:r>
              <a:rPr lang="en-US" dirty="0"/>
              <a:t>)</a:t>
            </a:r>
          </a:p>
          <a:p>
            <a:r>
              <a:rPr lang="en-US" dirty="0"/>
              <a:t>[, 7]	</a:t>
            </a:r>
            <a:r>
              <a:rPr lang="en-US" dirty="0" err="1"/>
              <a:t>qsec</a:t>
            </a:r>
            <a:r>
              <a:rPr lang="en-US" dirty="0"/>
              <a:t>	1/4 mile time</a:t>
            </a:r>
          </a:p>
          <a:p>
            <a:r>
              <a:rPr lang="en-US" dirty="0"/>
              <a:t>[, 8]	vs	Engine (0 = V-shaped, 1 = straight)</a:t>
            </a:r>
          </a:p>
          <a:p>
            <a:r>
              <a:rPr lang="en-US" dirty="0"/>
              <a:t>[, 9]	am	Transmission (0 = automatic, 1 = manual)</a:t>
            </a:r>
          </a:p>
          <a:p>
            <a:r>
              <a:rPr lang="en-US" dirty="0"/>
              <a:t>[,10]	gear	Number of forward gears</a:t>
            </a:r>
          </a:p>
          <a:p>
            <a:r>
              <a:rPr lang="en-US" dirty="0"/>
              <a:t>[,11]	carb	Number of carburetors</a:t>
            </a:r>
          </a:p>
        </p:txBody>
      </p:sp>
    </p:spTree>
    <p:extLst>
      <p:ext uri="{BB962C8B-B14F-4D97-AF65-F5344CB8AC3E}">
        <p14:creationId xmlns:p14="http://schemas.microsoft.com/office/powerpoint/2010/main" val="1739587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20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7631928" cy="515170"/>
          </a:xfrm>
        </p:spPr>
        <p:txBody>
          <a:bodyPr/>
          <a:lstStyle/>
          <a:p>
            <a:r>
              <a:rPr lang="fr-CA"/>
              <a:t>Bivariate Analysis: Cross-Tabling</a:t>
            </a:r>
            <a:endParaRPr lang="fr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A684A1-CE54-42CA-E9A2-5169C5428724}"/>
              </a:ext>
            </a:extLst>
          </p:cNvPr>
          <p:cNvSpPr txBox="1"/>
          <p:nvPr/>
        </p:nvSpPr>
        <p:spPr>
          <a:xfrm>
            <a:off x="193524" y="1049867"/>
            <a:ext cx="474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b="1" i="1" dirty="0">
                <a:solidFill>
                  <a:srgbClr val="FF0000"/>
                </a:solidFill>
              </a:rPr>
              <a:t>table() </a:t>
            </a:r>
            <a:r>
              <a:rPr lang="en-US" dirty="0"/>
              <a:t>function to cross two qualitative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BCA8F-A90E-5065-081C-7FA0B3284201}"/>
              </a:ext>
            </a:extLst>
          </p:cNvPr>
          <p:cNvSpPr txBox="1"/>
          <p:nvPr/>
        </p:nvSpPr>
        <p:spPr>
          <a:xfrm>
            <a:off x="193524" y="3853342"/>
            <a:ext cx="489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</a:t>
            </a:r>
            <a:r>
              <a:rPr lang="en-US" b="1" i="1" dirty="0" err="1">
                <a:solidFill>
                  <a:srgbClr val="FF0000"/>
                </a:solidFill>
              </a:rPr>
              <a:t>lprop</a:t>
            </a:r>
            <a:r>
              <a:rPr lang="en-US" b="1" i="1" dirty="0">
                <a:solidFill>
                  <a:srgbClr val="FF0000"/>
                </a:solidFill>
              </a:rPr>
              <a:t>() </a:t>
            </a:r>
            <a:r>
              <a:rPr lang="en-US" dirty="0"/>
              <a:t>to calculate the line percentages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FD243-721E-2F37-CBA3-57B60D6A1F0C}"/>
              </a:ext>
            </a:extLst>
          </p:cNvPr>
          <p:cNvSpPr txBox="1"/>
          <p:nvPr/>
        </p:nvSpPr>
        <p:spPr>
          <a:xfrm>
            <a:off x="6575059" y="1049867"/>
            <a:ext cx="446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</a:rPr>
              <a:t>cprop</a:t>
            </a:r>
            <a:r>
              <a:rPr lang="en-US" b="1" i="1" dirty="0">
                <a:solidFill>
                  <a:srgbClr val="FF0000"/>
                </a:solidFill>
              </a:rPr>
              <a:t>() </a:t>
            </a:r>
            <a:r>
              <a:rPr lang="en-US" dirty="0"/>
              <a:t>for column percentages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7F7CF2-7C92-07F8-6D40-FAAA78448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06" y="2032213"/>
            <a:ext cx="3798899" cy="11812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450A48-5632-6AE1-4CA0-B193FD579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37" y="4447845"/>
            <a:ext cx="4198984" cy="1360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D071A6-2022-61B0-CF69-AA04679B0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453" y="2016488"/>
            <a:ext cx="4179932" cy="13526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2229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21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6613815" cy="515170"/>
          </a:xfrm>
        </p:spPr>
        <p:txBody>
          <a:bodyPr/>
          <a:lstStyle/>
          <a:p>
            <a:r>
              <a:rPr lang="fr-CA" dirty="0"/>
              <a:t>Introduction to </a:t>
            </a:r>
            <a:r>
              <a:rPr lang="fr-CA" dirty="0" err="1"/>
              <a:t>Tidyverse</a:t>
            </a:r>
            <a:endParaRPr lang="fr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10432-EFC9-DFDB-DF78-F91950FABA0E}"/>
              </a:ext>
            </a:extLst>
          </p:cNvPr>
          <p:cNvSpPr txBox="1"/>
          <p:nvPr/>
        </p:nvSpPr>
        <p:spPr>
          <a:xfrm>
            <a:off x="164495" y="968605"/>
            <a:ext cx="117468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collection of designed extensions that address a very large number of common operations in R (the list is not exhaustive):
•visualization
• Manipulation of data tables
• Data import/export
• Manipulation of variables
• Extracting data from the web
•programming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098111-74AD-A152-88E7-B9CBA0D5B96E}"/>
              </a:ext>
            </a:extLst>
          </p:cNvPr>
          <p:cNvSpPr txBox="1"/>
          <p:nvPr/>
        </p:nvSpPr>
        <p:spPr>
          <a:xfrm>
            <a:off x="164495" y="3984135"/>
            <a:ext cx="3478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</a:rPr>
              <a:t>install.packages</a:t>
            </a:r>
            <a:r>
              <a:rPr lang="en-US" b="1" i="1" dirty="0">
                <a:solidFill>
                  <a:srgbClr val="FF0000"/>
                </a:solidFill>
              </a:rPr>
              <a:t>("</a:t>
            </a:r>
            <a:r>
              <a:rPr lang="en-US" b="1" i="1" dirty="0" err="1">
                <a:solidFill>
                  <a:srgbClr val="FF0000"/>
                </a:solidFill>
              </a:rPr>
              <a:t>tidyverse</a:t>
            </a:r>
            <a:r>
              <a:rPr lang="en-US" b="1" i="1" dirty="0">
                <a:solidFill>
                  <a:srgbClr val="FF0000"/>
                </a:solidFill>
              </a:rPr>
              <a:t>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BA413-658A-1554-D258-DA5C5E33AA5C}"/>
              </a:ext>
            </a:extLst>
          </p:cNvPr>
          <p:cNvSpPr txBox="1"/>
          <p:nvPr/>
        </p:nvSpPr>
        <p:spPr>
          <a:xfrm>
            <a:off x="164495" y="3553928"/>
            <a:ext cx="347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Installation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B5147E-11F3-405E-215E-98B9C8C8DEB0}"/>
              </a:ext>
            </a:extLst>
          </p:cNvPr>
          <p:cNvSpPr txBox="1"/>
          <p:nvPr/>
        </p:nvSpPr>
        <p:spPr>
          <a:xfrm>
            <a:off x="5636380" y="3738594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ggplot2 (</a:t>
            </a:r>
            <a:r>
              <a:rPr lang="fr-FR" dirty="0" err="1"/>
              <a:t>visualization</a:t>
            </a:r>
            <a:r>
              <a:rPr lang="fr-FR" dirty="0"/>
              <a:t>)
</a:t>
            </a:r>
            <a:r>
              <a:rPr lang="fr-FR" dirty="0" err="1"/>
              <a:t>dplyr</a:t>
            </a:r>
            <a:r>
              <a:rPr lang="fr-FR" dirty="0"/>
              <a:t> (Data Manipulation)
</a:t>
            </a:r>
            <a:r>
              <a:rPr lang="fr-FR" dirty="0" err="1"/>
              <a:t>tidyr</a:t>
            </a:r>
            <a:r>
              <a:rPr lang="fr-FR" dirty="0"/>
              <a:t> (Data </a:t>
            </a:r>
            <a:r>
              <a:rPr lang="fr-FR" dirty="0" err="1"/>
              <a:t>Formatting</a:t>
            </a:r>
            <a:r>
              <a:rPr lang="fr-FR" dirty="0"/>
              <a:t>)
</a:t>
            </a:r>
            <a:r>
              <a:rPr lang="fr-FR" dirty="0" err="1"/>
              <a:t>purrr</a:t>
            </a:r>
            <a:r>
              <a:rPr lang="fr-FR" dirty="0"/>
              <a:t> (</a:t>
            </a:r>
            <a:r>
              <a:rPr lang="fr-FR" dirty="0" err="1"/>
              <a:t>programming</a:t>
            </a:r>
            <a:r>
              <a:rPr lang="fr-FR" dirty="0"/>
              <a:t>)
</a:t>
            </a:r>
            <a:r>
              <a:rPr lang="fr-FR" dirty="0" err="1"/>
              <a:t>readr</a:t>
            </a:r>
            <a:r>
              <a:rPr lang="fr-FR" dirty="0"/>
              <a:t> (Data Import)
</a:t>
            </a:r>
            <a:r>
              <a:rPr lang="fr-FR" dirty="0" err="1"/>
              <a:t>tibble</a:t>
            </a:r>
            <a:r>
              <a:rPr lang="fr-FR" dirty="0"/>
              <a:t> (Data Tables)
</a:t>
            </a:r>
            <a:r>
              <a:rPr lang="fr-FR" dirty="0" err="1"/>
              <a:t>forcats</a:t>
            </a:r>
            <a:r>
              <a:rPr lang="fr-FR" dirty="0"/>
              <a:t> (Qualitative Variables)
</a:t>
            </a:r>
            <a:r>
              <a:rPr lang="fr-FR" dirty="0" err="1"/>
              <a:t>stringr</a:t>
            </a:r>
            <a:r>
              <a:rPr lang="fr-FR" dirty="0"/>
              <a:t> (strings)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7670F-0554-D2C6-710E-BE7FD0A35251}"/>
              </a:ext>
            </a:extLst>
          </p:cNvPr>
          <p:cNvSpPr txBox="1"/>
          <p:nvPr/>
        </p:nvSpPr>
        <p:spPr>
          <a:xfrm>
            <a:off x="120951" y="4572001"/>
            <a:ext cx="490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This command installs several extensions such as</a:t>
            </a:r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50590FA-39CF-0A8E-7173-B7F5A1C1AA19}"/>
              </a:ext>
            </a:extLst>
          </p:cNvPr>
          <p:cNvSpPr/>
          <p:nvPr/>
        </p:nvSpPr>
        <p:spPr>
          <a:xfrm>
            <a:off x="1640114" y="4978400"/>
            <a:ext cx="1146629" cy="2902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95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22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8183470" cy="515170"/>
          </a:xfrm>
        </p:spPr>
        <p:txBody>
          <a:bodyPr/>
          <a:lstStyle/>
          <a:p>
            <a:r>
              <a:rPr lang="fr-FR"/>
              <a:t>Manipulating data with dplyr</a:t>
            </a:r>
            <a:endParaRPr lang="fr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B6690C-EB94-7367-39C9-F81790B6A62B}"/>
              </a:ext>
            </a:extLst>
          </p:cNvPr>
          <p:cNvSpPr txBox="1"/>
          <p:nvPr/>
        </p:nvSpPr>
        <p:spPr>
          <a:xfrm>
            <a:off x="38704" y="1015181"/>
            <a:ext cx="6347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Select</a:t>
            </a:r>
            <a:r>
              <a:rPr lang="en-US" dirty="0"/>
              <a:t> rows in the table according to their </a:t>
            </a:r>
            <a:r>
              <a:rPr lang="en-US" b="1" dirty="0"/>
              <a:t>position</a:t>
            </a:r>
            <a:r>
              <a:rPr lang="en-US" dirty="0"/>
              <a:t>, use the </a:t>
            </a:r>
            <a:r>
              <a:rPr lang="en-US" b="1" i="1" dirty="0">
                <a:solidFill>
                  <a:srgbClr val="FF0000"/>
                </a:solidFill>
              </a:rPr>
              <a:t>slice() </a:t>
            </a:r>
            <a:r>
              <a:rPr lang="en-US" dirty="0"/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636D42-4FC2-CEE6-7FDA-2DB84989C811}"/>
              </a:ext>
            </a:extLst>
          </p:cNvPr>
          <p:cNvSpPr txBox="1"/>
          <p:nvPr/>
        </p:nvSpPr>
        <p:spPr>
          <a:xfrm>
            <a:off x="81984" y="1603798"/>
            <a:ext cx="5007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the 20th row of the </a:t>
            </a:r>
            <a:r>
              <a:rPr lang="en-US" dirty="0" err="1"/>
              <a:t>mtcars</a:t>
            </a:r>
            <a:r>
              <a:rPr lang="en-US" dirty="0"/>
              <a:t>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18AB6-3AC2-5462-AB5A-C873200718D8}"/>
              </a:ext>
            </a:extLst>
          </p:cNvPr>
          <p:cNvSpPr txBox="1"/>
          <p:nvPr/>
        </p:nvSpPr>
        <p:spPr>
          <a:xfrm>
            <a:off x="38704" y="5054215"/>
            <a:ext cx="5699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we want to select the first 10 rows, we can make </a:t>
            </a:r>
            <a:r>
              <a:rPr lang="en-US" b="1" i="1" dirty="0">
                <a:solidFill>
                  <a:srgbClr val="FF0000"/>
                </a:solidFill>
              </a:rPr>
              <a:t>slice(</a:t>
            </a:r>
            <a:r>
              <a:rPr lang="en-US" b="1" i="1" dirty="0" err="1">
                <a:solidFill>
                  <a:srgbClr val="FF0000"/>
                </a:solidFill>
              </a:rPr>
              <a:t>mtcars</a:t>
            </a:r>
            <a:r>
              <a:rPr lang="en-US" b="1" i="1" dirty="0">
                <a:solidFill>
                  <a:srgbClr val="FF0000"/>
                </a:solidFill>
              </a:rPr>
              <a:t>, 1:10)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D94E69-DFAC-44EC-CD17-E3AA0A238757}"/>
              </a:ext>
            </a:extLst>
          </p:cNvPr>
          <p:cNvSpPr txBox="1"/>
          <p:nvPr/>
        </p:nvSpPr>
        <p:spPr>
          <a:xfrm>
            <a:off x="6429565" y="975187"/>
            <a:ext cx="5375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</a:t>
            </a:r>
            <a:r>
              <a:rPr lang="en-US" dirty="0"/>
              <a:t> the rows of a table according to a </a:t>
            </a:r>
            <a:r>
              <a:rPr lang="en-US" b="1" dirty="0"/>
              <a:t>condition</a:t>
            </a:r>
            <a:r>
              <a:rPr lang="en-US" dirty="0"/>
              <a:t>, Use the filter() function
Selecting car with transmission is manual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DC421-C696-9DE7-6E79-B164F7B66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63" y="2289621"/>
            <a:ext cx="4896274" cy="1466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D4EB62-84FF-B40A-2974-41F4F3F47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021" y="2139312"/>
            <a:ext cx="4839119" cy="29149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9648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23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7738366" cy="515170"/>
          </a:xfrm>
        </p:spPr>
        <p:txBody>
          <a:bodyPr/>
          <a:lstStyle/>
          <a:p>
            <a:r>
              <a:rPr lang="fr-FR" dirty="0" err="1"/>
              <a:t>Manipulating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dplyr</a:t>
            </a:r>
            <a:endParaRPr lang="fr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F59061-9099-9CF6-FF99-6911574141CD}"/>
              </a:ext>
            </a:extLst>
          </p:cNvPr>
          <p:cNvSpPr txBox="1"/>
          <p:nvPr/>
        </p:nvSpPr>
        <p:spPr>
          <a:xfrm>
            <a:off x="266094" y="948267"/>
            <a:ext cx="553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want to </a:t>
            </a:r>
            <a:r>
              <a:rPr lang="en-US" b="1" dirty="0"/>
              <a:t>select</a:t>
            </a:r>
            <a:r>
              <a:rPr lang="en-US" dirty="0"/>
              <a:t> car with am=1 and vs=1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0014A-A4D9-3BD4-7BB0-E198652102D8}"/>
              </a:ext>
            </a:extLst>
          </p:cNvPr>
          <p:cNvSpPr txBox="1"/>
          <p:nvPr/>
        </p:nvSpPr>
        <p:spPr>
          <a:xfrm>
            <a:off x="6212115" y="94826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</a:t>
            </a:r>
            <a:r>
              <a:rPr lang="en-US" b="1" dirty="0"/>
              <a:t>select</a:t>
            </a:r>
            <a:r>
              <a:rPr lang="en-US" dirty="0"/>
              <a:t> </a:t>
            </a:r>
            <a:r>
              <a:rPr lang="en-US" b="1" dirty="0"/>
              <a:t>columns</a:t>
            </a:r>
            <a:r>
              <a:rPr lang="en-US" dirty="0"/>
              <a:t> from a data table, we use the select() function.
Select the mpg, am and vs columns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748F7-ABAA-6837-6645-4AA9DD7B14A8}"/>
              </a:ext>
            </a:extLst>
          </p:cNvPr>
          <p:cNvSpPr txBox="1"/>
          <p:nvPr/>
        </p:nvSpPr>
        <p:spPr>
          <a:xfrm>
            <a:off x="5398104" y="5462628"/>
            <a:ext cx="61613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the name is preceded by a </a:t>
            </a:r>
            <a:r>
              <a:rPr lang="en-US" b="1" i="1" dirty="0">
                <a:solidFill>
                  <a:srgbClr val="FF0000"/>
                </a:solidFill>
              </a:rPr>
              <a:t>-</a:t>
            </a:r>
            <a:r>
              <a:rPr lang="en-US" dirty="0"/>
              <a:t>, the column is eliminated rather than selected
Ex: </a:t>
            </a:r>
            <a:r>
              <a:rPr lang="en-US" b="1" i="1" dirty="0">
                <a:solidFill>
                  <a:srgbClr val="FF0000"/>
                </a:solidFill>
              </a:rPr>
              <a:t>select(</a:t>
            </a:r>
            <a:r>
              <a:rPr lang="en-US" b="1" i="1" dirty="0" err="1">
                <a:solidFill>
                  <a:srgbClr val="FF0000"/>
                </a:solidFill>
              </a:rPr>
              <a:t>mtcars</a:t>
            </a:r>
            <a:r>
              <a:rPr lang="en-US" b="1" i="1" dirty="0">
                <a:solidFill>
                  <a:srgbClr val="FF0000"/>
                </a:solidFill>
              </a:rPr>
              <a:t>, -gender, -age)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6AF25-E498-1767-3DE0-1FBFAFF3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28" y="1986368"/>
            <a:ext cx="4820068" cy="2350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2234FB-CCBA-6054-DB4C-61E9B447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55" y="2185811"/>
            <a:ext cx="4839119" cy="28005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5768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24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7559356" cy="515170"/>
          </a:xfrm>
        </p:spPr>
        <p:txBody>
          <a:bodyPr/>
          <a:lstStyle/>
          <a:p>
            <a:r>
              <a:rPr lang="fr-FR"/>
              <a:t>Manipulating data with dplyr</a:t>
            </a:r>
            <a:endParaRPr lang="fr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B207B-7F86-4CDF-A287-8A7E1C74C815}"/>
              </a:ext>
            </a:extLst>
          </p:cNvPr>
          <p:cNvSpPr txBox="1"/>
          <p:nvPr/>
        </p:nvSpPr>
        <p:spPr>
          <a:xfrm>
            <a:off x="82248" y="9946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syntax </a:t>
            </a:r>
            <a:r>
              <a:rPr lang="en-US" b="1" dirty="0"/>
              <a:t>column1:column2 </a:t>
            </a:r>
            <a:r>
              <a:rPr lang="en-US" dirty="0"/>
              <a:t>allows you to select all columns between column1 and column2 included. Ex: </a:t>
            </a:r>
            <a:r>
              <a:rPr lang="en-US" b="1" i="1" dirty="0">
                <a:solidFill>
                  <a:srgbClr val="FF0000"/>
                </a:solidFill>
              </a:rPr>
              <a:t>select(</a:t>
            </a:r>
            <a:r>
              <a:rPr lang="en-US" b="1" i="1" dirty="0" err="1">
                <a:solidFill>
                  <a:srgbClr val="FF0000"/>
                </a:solidFill>
              </a:rPr>
              <a:t>mtcars</a:t>
            </a:r>
            <a:r>
              <a:rPr lang="en-US" b="1" i="1" dirty="0">
                <a:solidFill>
                  <a:srgbClr val="FF0000"/>
                </a:solidFill>
              </a:rPr>
              <a:t>, mpg-am) </a:t>
            </a:r>
            <a:r>
              <a:rPr lang="en-US" dirty="0"/>
              <a:t>selects all columns between mpg and am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1E3DF-7E70-5B43-E44E-5EABE0087653}"/>
              </a:ext>
            </a:extLst>
          </p:cNvPr>
          <p:cNvSpPr txBox="1"/>
          <p:nvPr/>
        </p:nvSpPr>
        <p:spPr>
          <a:xfrm>
            <a:off x="82248" y="22705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Rename columns</a:t>
            </a:r>
            <a:r>
              <a:rPr lang="en-US" dirty="0"/>
              <a:t>. We use the </a:t>
            </a:r>
            <a:r>
              <a:rPr lang="en-US" b="1" i="1" dirty="0">
                <a:solidFill>
                  <a:srgbClr val="FF0000"/>
                </a:solidFill>
              </a:rPr>
              <a:t>rename() </a:t>
            </a:r>
            <a:r>
              <a:rPr lang="en-US" dirty="0"/>
              <a:t>function. It is used by passing parameters of the form </a:t>
            </a:r>
            <a:r>
              <a:rPr lang="en-US" dirty="0" err="1"/>
              <a:t>new_name</a:t>
            </a:r>
            <a:r>
              <a:rPr lang="en-US" dirty="0"/>
              <a:t> = </a:t>
            </a:r>
            <a:r>
              <a:rPr lang="en-US" dirty="0" err="1"/>
              <a:t>old_name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3A81C-71C1-1D2F-7C17-5A89F9015F57}"/>
              </a:ext>
            </a:extLst>
          </p:cNvPr>
          <p:cNvSpPr txBox="1"/>
          <p:nvPr/>
        </p:nvSpPr>
        <p:spPr>
          <a:xfrm>
            <a:off x="6410476" y="103704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 reorder rows </a:t>
            </a:r>
            <a:r>
              <a:rPr lang="en-US" dirty="0"/>
              <a:t>in a table by one or more columns. We use the </a:t>
            </a:r>
            <a:r>
              <a:rPr lang="en-US" b="1" i="1" dirty="0">
                <a:solidFill>
                  <a:srgbClr val="FF0000"/>
                </a:solidFill>
              </a:rPr>
              <a:t>arrange() </a:t>
            </a:r>
            <a:r>
              <a:rPr lang="en-US" dirty="0"/>
              <a:t>function
Ex: Order the table by the variable mpg from smallest to largest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D77655-0CB0-B21A-3DD6-01450FABA8F3}"/>
              </a:ext>
            </a:extLst>
          </p:cNvPr>
          <p:cNvSpPr txBox="1"/>
          <p:nvPr/>
        </p:nvSpPr>
        <p:spPr>
          <a:xfrm>
            <a:off x="6410476" y="5865756"/>
            <a:ext cx="4789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descending order, we use </a:t>
            </a:r>
            <a:r>
              <a:rPr lang="en-US" b="1" i="1" dirty="0">
                <a:solidFill>
                  <a:srgbClr val="FF0000"/>
                </a:solidFill>
              </a:rPr>
              <a:t>desc(). </a:t>
            </a:r>
            <a:r>
              <a:rPr lang="en-US" dirty="0"/>
              <a:t>Ex: </a:t>
            </a:r>
            <a:r>
              <a:rPr lang="en-US" b="1" i="1" dirty="0">
                <a:solidFill>
                  <a:srgbClr val="FF0000"/>
                </a:solidFill>
              </a:rPr>
              <a:t>arrange(</a:t>
            </a:r>
            <a:r>
              <a:rPr lang="en-US" b="1" i="1" dirty="0" err="1">
                <a:solidFill>
                  <a:srgbClr val="FF0000"/>
                </a:solidFill>
              </a:rPr>
              <a:t>mtcars</a:t>
            </a:r>
            <a:r>
              <a:rPr lang="en-US" b="1" i="1" dirty="0">
                <a:solidFill>
                  <a:srgbClr val="FF0000"/>
                </a:solidFill>
              </a:rPr>
              <a:t>, desc(mpg))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637970-1F8D-2731-8692-5DE8DC72D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33" y="3429000"/>
            <a:ext cx="4896274" cy="29339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C9C89A-91F5-B416-E401-B106641C6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318" y="2518679"/>
            <a:ext cx="4915326" cy="28463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723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25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7859318" cy="515170"/>
          </a:xfrm>
        </p:spPr>
        <p:txBody>
          <a:bodyPr/>
          <a:lstStyle/>
          <a:p>
            <a:r>
              <a:rPr lang="fr-FR"/>
              <a:t>Manipulating data with dplyr</a:t>
            </a:r>
            <a:endParaRPr lang="fr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3C3279-283C-CD8E-BBDB-2E3D3A012737}"/>
              </a:ext>
            </a:extLst>
          </p:cNvPr>
          <p:cNvSpPr txBox="1"/>
          <p:nvPr/>
        </p:nvSpPr>
        <p:spPr>
          <a:xfrm>
            <a:off x="38705" y="93777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</a:t>
            </a:r>
            <a:r>
              <a:rPr lang="en-US" b="1" dirty="0"/>
              <a:t>create new columns </a:t>
            </a:r>
            <a:r>
              <a:rPr lang="en-US" dirty="0"/>
              <a:t>in the data table, we use the </a:t>
            </a:r>
            <a:r>
              <a:rPr lang="en-US" b="1" i="1" dirty="0">
                <a:solidFill>
                  <a:srgbClr val="FF0000"/>
                </a:solidFill>
              </a:rPr>
              <a:t>mutate() </a:t>
            </a:r>
            <a:r>
              <a:rPr lang="en-US" dirty="0"/>
              <a:t>function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00DBC-5491-7269-56F6-C3D664DE1623}"/>
              </a:ext>
            </a:extLst>
          </p:cNvPr>
          <p:cNvSpPr txBox="1"/>
          <p:nvPr/>
        </p:nvSpPr>
        <p:spPr>
          <a:xfrm>
            <a:off x="38705" y="1581309"/>
            <a:ext cx="412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Let’s convert weight (1000lbs) (</a:t>
            </a:r>
            <a:r>
              <a:rPr lang="en-US" dirty="0" err="1"/>
              <a:t>wt</a:t>
            </a:r>
            <a:r>
              <a:rPr lang="en-US"/>
              <a:t>) to </a:t>
            </a:r>
            <a:r>
              <a:rPr lang="en-US" dirty="0"/>
              <a:t>(1000kg).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A5FAF3-BACE-634B-C384-54FDFC2C26C5}"/>
              </a:ext>
            </a:extLst>
          </p:cNvPr>
          <p:cNvSpPr txBox="1"/>
          <p:nvPr/>
        </p:nvSpPr>
        <p:spPr>
          <a:xfrm>
            <a:off x="6572552" y="937771"/>
            <a:ext cx="4390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Link operations with the pipe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50485-FE2D-4E71-3240-277DD467403F}"/>
              </a:ext>
            </a:extLst>
          </p:cNvPr>
          <p:cNvSpPr txBox="1"/>
          <p:nvPr/>
        </p:nvSpPr>
        <p:spPr>
          <a:xfrm>
            <a:off x="6270171" y="1307103"/>
            <a:ext cx="53219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link several operations, for example to do a filter, a select, a mutate at the same time, we can use the pipe operator which is denoted </a:t>
            </a:r>
            <a:r>
              <a:rPr lang="en-US" b="1" i="1" dirty="0">
                <a:solidFill>
                  <a:srgbClr val="FF0000"/>
                </a:solidFill>
              </a:rPr>
              <a:t>%&gt;%</a:t>
            </a:r>
            <a:r>
              <a:rPr lang="en-US" dirty="0"/>
              <a:t>
</a:t>
            </a:r>
            <a:r>
              <a:rPr lang="en-US" b="1" i="1" dirty="0">
                <a:solidFill>
                  <a:srgbClr val="FF0000"/>
                </a:solidFill>
              </a:rPr>
              <a:t>filter(</a:t>
            </a:r>
            <a:r>
              <a:rPr lang="en-US" b="1" i="1" dirty="0" err="1">
                <a:solidFill>
                  <a:srgbClr val="FF0000"/>
                </a:solidFill>
              </a:rPr>
              <a:t>mtcars</a:t>
            </a:r>
            <a:r>
              <a:rPr lang="en-US" b="1" i="1" dirty="0">
                <a:solidFill>
                  <a:srgbClr val="FF0000"/>
                </a:solidFill>
              </a:rPr>
              <a:t>, am==1) </a:t>
            </a:r>
            <a:r>
              <a:rPr lang="en-US" dirty="0"/>
              <a:t>is equivalent to 
</a:t>
            </a:r>
            <a:r>
              <a:rPr lang="en-US" b="1" i="1" dirty="0" err="1">
                <a:solidFill>
                  <a:srgbClr val="FF0000"/>
                </a:solidFill>
              </a:rPr>
              <a:t>mtcars</a:t>
            </a:r>
            <a:r>
              <a:rPr lang="en-US" b="1" i="1" dirty="0">
                <a:solidFill>
                  <a:srgbClr val="FF0000"/>
                </a:solidFill>
              </a:rPr>
              <a:t>%&gt;% filter(am==1)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78151-7041-7E40-E4C1-95B7637A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06" y="2594179"/>
            <a:ext cx="3010161" cy="3017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C2B73A-E5FD-3A2F-2545-600C8FCC3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701" y="3100585"/>
            <a:ext cx="4884843" cy="28196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6574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26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6613815" cy="515170"/>
          </a:xfrm>
        </p:spPr>
        <p:txBody>
          <a:bodyPr/>
          <a:lstStyle/>
          <a:p>
            <a:r>
              <a:rPr lang="fr-CA"/>
              <a:t>Create a volcano plot</a:t>
            </a:r>
            <a:endParaRPr lang="fr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18180-510D-5D1E-8BAA-D13EB7CAD9C9}"/>
              </a:ext>
            </a:extLst>
          </p:cNvPr>
          <p:cNvSpPr txBox="1"/>
          <p:nvPr/>
        </p:nvSpPr>
        <p:spPr>
          <a:xfrm>
            <a:off x="198362" y="861083"/>
            <a:ext cx="105905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this tutorial, we use the single-cell RNA-seq dataset of human COVID T cells from </a:t>
            </a:r>
            <a:r>
              <a:rPr lang="en-US" dirty="0" err="1"/>
              <a:t>Bacher</a:t>
            </a:r>
            <a:r>
              <a:rPr lang="en-US" dirty="0"/>
              <a:t> et al. (2020). You can learn more about this dataset and get it for free at </a:t>
            </a:r>
            <a:r>
              <a:rPr lang="en-US" dirty="0">
                <a:hlinkClick r:id="rId2"/>
              </a:rPr>
              <a:t>https://rdrr.io/github/LTLA/scRNAseq/man/BacherTCellData.html</a:t>
            </a:r>
            <a:r>
              <a:rPr lang="en-US" dirty="0"/>
              <a:t>  
Data already processed with differential gene expression are available here
</a:t>
            </a:r>
            <a:r>
              <a:rPr lang="en-US" dirty="0">
                <a:hlinkClick r:id="rId3"/>
              </a:rPr>
              <a:t>https://biostatsquid.com/severevshealthy_degresults-3/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4207B-7401-30AC-DFC5-76D756631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62" y="3646812"/>
            <a:ext cx="6354691" cy="1445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CD443-272A-6931-451A-AA9058179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0881" y="2598575"/>
            <a:ext cx="5248872" cy="317578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9EC4B8-12D8-1DE9-99D8-5FC3461738FE}"/>
              </a:ext>
            </a:extLst>
          </p:cNvPr>
          <p:cNvSpPr txBox="1"/>
          <p:nvPr/>
        </p:nvSpPr>
        <p:spPr>
          <a:xfrm>
            <a:off x="149981" y="2598575"/>
            <a:ext cx="594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make a basic volcano plot, o can use </a:t>
            </a:r>
            <a:r>
              <a:rPr lang="en-US" b="1" i="1" dirty="0" err="1">
                <a:solidFill>
                  <a:srgbClr val="FF0000"/>
                </a:solidFill>
              </a:rPr>
              <a:t>ggplot</a:t>
            </a:r>
            <a:r>
              <a:rPr lang="en-US" b="1" i="1" dirty="0">
                <a:solidFill>
                  <a:srgbClr val="FF0000"/>
                </a:solidFill>
              </a:rPr>
              <a:t>() </a:t>
            </a:r>
            <a:r>
              <a:rPr lang="en-US" dirty="0"/>
              <a:t>along with </a:t>
            </a:r>
            <a:r>
              <a:rPr lang="en-US" b="1" i="1" dirty="0" err="1">
                <a:solidFill>
                  <a:srgbClr val="FF0000"/>
                </a:solidFill>
              </a:rPr>
              <a:t>geom_point</a:t>
            </a:r>
            <a:r>
              <a:rPr lang="en-US" b="1" i="1" dirty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63518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27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6613815" cy="515170"/>
          </a:xfrm>
        </p:spPr>
        <p:txBody>
          <a:bodyPr/>
          <a:lstStyle/>
          <a:p>
            <a:r>
              <a:rPr lang="fr-CA" dirty="0" err="1"/>
              <a:t>Create</a:t>
            </a:r>
            <a:r>
              <a:rPr lang="fr-CA" dirty="0"/>
              <a:t> a </a:t>
            </a:r>
            <a:r>
              <a:rPr lang="fr-CA" dirty="0" err="1"/>
              <a:t>volcano</a:t>
            </a:r>
            <a:r>
              <a:rPr lang="fr-CA" dirty="0"/>
              <a:t>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80EBE-E044-74BB-8E79-3C14105D3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210" y="1333994"/>
            <a:ext cx="6210838" cy="538018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D21D59-DEE1-9C53-7397-93B204F7ACB4}"/>
              </a:ext>
            </a:extLst>
          </p:cNvPr>
          <p:cNvSpPr txBox="1"/>
          <p:nvPr/>
        </p:nvSpPr>
        <p:spPr>
          <a:xfrm>
            <a:off x="145143" y="1577219"/>
            <a:ext cx="3817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threshold lines, we use </a:t>
            </a:r>
            <a:r>
              <a:rPr lang="en-US" b="1" i="1" dirty="0" err="1">
                <a:solidFill>
                  <a:srgbClr val="FF0000"/>
                </a:solidFill>
              </a:rPr>
              <a:t>geom_vline</a:t>
            </a:r>
            <a:r>
              <a:rPr lang="en-US" b="1" i="1" dirty="0">
                <a:solidFill>
                  <a:srgbClr val="FF0000"/>
                </a:solidFill>
              </a:rPr>
              <a:t>() </a:t>
            </a:r>
            <a:r>
              <a:rPr lang="en-US" dirty="0"/>
              <a:t>and </a:t>
            </a:r>
            <a:r>
              <a:rPr lang="en-US" b="1" i="1" dirty="0" err="1">
                <a:solidFill>
                  <a:srgbClr val="FF0000"/>
                </a:solidFill>
              </a:rPr>
              <a:t>geom_hline</a:t>
            </a:r>
            <a:r>
              <a:rPr lang="en-US" b="1" i="1" dirty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80250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28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6613815" cy="515170"/>
          </a:xfrm>
        </p:spPr>
        <p:txBody>
          <a:bodyPr/>
          <a:lstStyle/>
          <a:p>
            <a:r>
              <a:rPr lang="fr-CA"/>
              <a:t>Create a volcano plot</a:t>
            </a:r>
            <a:endParaRPr lang="fr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73EBC-722F-280F-6E16-902C0A537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23" y="2111677"/>
            <a:ext cx="8828535" cy="350550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09BF5A-49DF-24A8-36E3-E200899498D1}"/>
              </a:ext>
            </a:extLst>
          </p:cNvPr>
          <p:cNvSpPr txBox="1"/>
          <p:nvPr/>
        </p:nvSpPr>
        <p:spPr>
          <a:xfrm>
            <a:off x="2564190" y="1441753"/>
            <a:ext cx="738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Determine upregulated, downregulated, and non-significant genes</a:t>
            </a:r>
          </a:p>
        </p:txBody>
      </p:sp>
    </p:spTree>
    <p:extLst>
      <p:ext uri="{BB962C8B-B14F-4D97-AF65-F5344CB8AC3E}">
        <p14:creationId xmlns:p14="http://schemas.microsoft.com/office/powerpoint/2010/main" val="1488038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29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6613815" cy="515170"/>
          </a:xfrm>
        </p:spPr>
        <p:txBody>
          <a:bodyPr/>
          <a:lstStyle/>
          <a:p>
            <a:r>
              <a:rPr lang="fr-CA" dirty="0" err="1"/>
              <a:t>Create</a:t>
            </a:r>
            <a:r>
              <a:rPr lang="fr-CA" dirty="0"/>
              <a:t> a </a:t>
            </a:r>
            <a:r>
              <a:rPr lang="fr-CA" dirty="0" err="1"/>
              <a:t>volcano</a:t>
            </a:r>
            <a:r>
              <a:rPr lang="fr-CA" dirty="0"/>
              <a:t>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58BFC-71AD-2F34-C33F-CB00211E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336" y="962988"/>
            <a:ext cx="8523709" cy="569644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DFF767-4929-7BB0-D068-DFE3B50F61E4}"/>
              </a:ext>
            </a:extLst>
          </p:cNvPr>
          <p:cNvSpPr txBox="1"/>
          <p:nvPr/>
        </p:nvSpPr>
        <p:spPr>
          <a:xfrm>
            <a:off x="62896" y="1204686"/>
            <a:ext cx="31931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plot the volcano plot with </a:t>
            </a:r>
            <a:r>
              <a:rPr lang="en-US" b="1" i="1" dirty="0" err="1">
                <a:solidFill>
                  <a:srgbClr val="FF0000"/>
                </a:solidFill>
              </a:rPr>
              <a:t>ggplot</a:t>
            </a:r>
            <a:r>
              <a:rPr lang="en-US" dirty="0"/>
              <a:t> with </a:t>
            </a:r>
            <a:r>
              <a:rPr lang="en-US" b="1" i="1" dirty="0" err="1">
                <a:solidFill>
                  <a:srgbClr val="FF0000"/>
                </a:solidFill>
              </a:rPr>
              <a:t>geom_point</a:t>
            </a:r>
            <a:r>
              <a:rPr lang="en-US" dirty="0"/>
              <a:t>. </a:t>
            </a:r>
            <a:r>
              <a:rPr lang="en-US" b="1" i="1" dirty="0" err="1">
                <a:solidFill>
                  <a:srgbClr val="FF0000"/>
                </a:solidFill>
              </a:rPr>
              <a:t>scale_color_manual</a:t>
            </a:r>
            <a:r>
              <a:rPr lang="en-US" b="1" i="1" dirty="0">
                <a:solidFill>
                  <a:srgbClr val="FF0000"/>
                </a:solidFill>
              </a:rPr>
              <a:t>() </a:t>
            </a:r>
            <a:r>
              <a:rPr lang="en-US" dirty="0"/>
              <a:t>gives the 3 different colors. To label UP, DOWN, NO, we use </a:t>
            </a:r>
            <a:r>
              <a:rPr lang="en-US" b="1" i="1" dirty="0">
                <a:solidFill>
                  <a:srgbClr val="FF0000"/>
                </a:solidFill>
              </a:rPr>
              <a:t>labels().</a:t>
            </a:r>
          </a:p>
        </p:txBody>
      </p:sp>
    </p:spTree>
    <p:extLst>
      <p:ext uri="{BB962C8B-B14F-4D97-AF65-F5344CB8AC3E}">
        <p14:creationId xmlns:p14="http://schemas.microsoft.com/office/powerpoint/2010/main" val="3340499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3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4840347" cy="515170"/>
          </a:xfrm>
        </p:spPr>
        <p:txBody>
          <a:bodyPr/>
          <a:lstStyle/>
          <a:p>
            <a:r>
              <a:rPr lang="fr-CA" dirty="0" err="1"/>
              <a:t>Continuous</a:t>
            </a:r>
            <a:r>
              <a:rPr lang="fr-CA" dirty="0"/>
              <a:t> Variable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A81618-57E5-3758-558A-8A05EE12133C}"/>
              </a:ext>
            </a:extLst>
          </p:cNvPr>
          <p:cNvSpPr txBox="1"/>
          <p:nvPr/>
        </p:nvSpPr>
        <p:spPr>
          <a:xfrm>
            <a:off x="64189" y="809525"/>
            <a:ext cx="10821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quantitative variable is a numerical variable (a number) that can take a large number values. For example: age, </a:t>
            </a:r>
            <a:r>
              <a:rPr lang="en-US" dirty="0" err="1"/>
              <a:t>avg_glucose_level</a:t>
            </a:r>
            <a:r>
              <a:rPr lang="en-US" dirty="0"/>
              <a:t>, </a:t>
            </a:r>
            <a:r>
              <a:rPr lang="en-US" dirty="0" err="1"/>
              <a:t>bmi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305E76-612B-CEEE-3EF6-5B48EB7574A3}"/>
              </a:ext>
            </a:extLst>
          </p:cNvPr>
          <p:cNvSpPr txBox="1"/>
          <p:nvPr/>
        </p:nvSpPr>
        <p:spPr>
          <a:xfrm>
            <a:off x="2902858" y="1772270"/>
            <a:ext cx="579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Displaying the data, </a:t>
            </a:r>
            <a:r>
              <a:rPr lang="en-US" dirty="0"/>
              <a:t>we use the </a:t>
            </a:r>
            <a:r>
              <a:rPr lang="en-US" b="1" i="1" dirty="0">
                <a:solidFill>
                  <a:srgbClr val="FF0000"/>
                </a:solidFill>
              </a:rPr>
              <a:t>head() </a:t>
            </a:r>
            <a:r>
              <a:rPr lang="en-US" dirty="0"/>
              <a:t>function. For more information about the </a:t>
            </a:r>
            <a:r>
              <a:rPr lang="en-US" b="1" i="1" dirty="0">
                <a:solidFill>
                  <a:srgbClr val="FF0000"/>
                </a:solidFill>
              </a:rPr>
              <a:t>head() </a:t>
            </a:r>
            <a:r>
              <a:rPr lang="en-US" dirty="0"/>
              <a:t>function, type </a:t>
            </a:r>
            <a:r>
              <a:rPr lang="en-US" b="1" i="1" dirty="0">
                <a:solidFill>
                  <a:srgbClr val="FF0000"/>
                </a:solidFill>
              </a:rPr>
              <a:t>?head </a:t>
            </a:r>
            <a:r>
              <a:rPr lang="en-US" dirty="0"/>
              <a:t>in the </a:t>
            </a:r>
            <a:r>
              <a:rPr lang="en-US" dirty="0" err="1"/>
              <a:t>Rstudio</a:t>
            </a:r>
            <a:r>
              <a:rPr lang="en-US" dirty="0"/>
              <a:t> console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B4DDF-525D-5279-E641-6498452AB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33" y="3172601"/>
            <a:ext cx="9971634" cy="23319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2620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30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6613815" cy="515170"/>
          </a:xfrm>
        </p:spPr>
        <p:txBody>
          <a:bodyPr/>
          <a:lstStyle/>
          <a:p>
            <a:r>
              <a:rPr lang="fr-CA"/>
              <a:t>Create a volcano plot</a:t>
            </a:r>
            <a:endParaRPr lang="fr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12AB6-22D3-D63F-4687-BA0CA5FC21A1}"/>
              </a:ext>
            </a:extLst>
          </p:cNvPr>
          <p:cNvSpPr txBox="1"/>
          <p:nvPr/>
        </p:nvSpPr>
        <p:spPr>
          <a:xfrm>
            <a:off x="72572" y="2007809"/>
            <a:ext cx="30771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limit the y-axis to 50 (0 – 50) and the x-axis to 
[-10,10 ] to limit values. We use </a:t>
            </a:r>
            <a:r>
              <a:rPr lang="en-US" b="1" i="1" dirty="0" err="1">
                <a:solidFill>
                  <a:srgbClr val="FF0000"/>
                </a:solidFill>
              </a:rPr>
              <a:t>coord_cartesian</a:t>
            </a:r>
            <a:r>
              <a:rPr lang="en-US" b="1" i="1" dirty="0">
                <a:solidFill>
                  <a:srgbClr val="FF0000"/>
                </a:solidFill>
              </a:rPr>
              <a:t>() </a:t>
            </a:r>
            <a:r>
              <a:rPr lang="en-US" dirty="0"/>
              <a:t>and </a:t>
            </a:r>
            <a:r>
              <a:rPr lang="en-US" b="1" i="1" dirty="0" err="1">
                <a:solidFill>
                  <a:srgbClr val="FF0000"/>
                </a:solidFill>
              </a:rPr>
              <a:t>scale_x_continuous</a:t>
            </a:r>
            <a:r>
              <a:rPr lang="en-US" b="1" i="1" dirty="0">
                <a:solidFill>
                  <a:srgbClr val="FF0000"/>
                </a:solidFill>
              </a:rPr>
              <a:t>()</a:t>
            </a:r>
          </a:p>
          <a:p>
            <a:r>
              <a:rPr lang="en-US" dirty="0"/>
              <a:t>
</a:t>
            </a:r>
            <a:r>
              <a:rPr lang="en-US" b="1" dirty="0"/>
              <a:t>To access the tutorial</a:t>
            </a:r>
            <a:r>
              <a:rPr lang="en-US" dirty="0"/>
              <a:t>
</a:t>
            </a:r>
            <a:r>
              <a:rPr lang="en-US" dirty="0">
                <a:hlinkClick r:id="rId2"/>
              </a:rPr>
              <a:t>https://biostatsquid.com/volcano-plots-r-tutorial/</a:t>
            </a:r>
            <a:r>
              <a:rPr lang="en-US" dirty="0"/>
              <a:t> </a:t>
            </a: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C6190B-02D0-9C4C-FC19-0AB45F292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881" y="1300769"/>
            <a:ext cx="8931547" cy="539032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1535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4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8207661" cy="515170"/>
          </a:xfrm>
        </p:spPr>
        <p:txBody>
          <a:bodyPr/>
          <a:lstStyle/>
          <a:p>
            <a:r>
              <a:rPr lang="fr-CA" dirty="0" err="1"/>
              <a:t>Continuous</a:t>
            </a:r>
            <a:r>
              <a:rPr lang="fr-CA" dirty="0"/>
              <a:t> Variable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6AFE1-8C1E-FBEF-60AC-4069A7B94E5E}"/>
              </a:ext>
            </a:extLst>
          </p:cNvPr>
          <p:cNvSpPr txBox="1"/>
          <p:nvPr/>
        </p:nvSpPr>
        <p:spPr>
          <a:xfrm>
            <a:off x="43542" y="1213543"/>
            <a:ext cx="49735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Centrality indicators</a:t>
            </a:r>
            <a:r>
              <a:rPr lang="en-US" dirty="0"/>
              <a:t>, use the functions </a:t>
            </a:r>
            <a:r>
              <a:rPr lang="en-US" b="1" i="1" dirty="0">
                <a:solidFill>
                  <a:srgbClr val="FF0000"/>
                </a:solidFill>
              </a:rPr>
              <a:t>min() </a:t>
            </a:r>
            <a:r>
              <a:rPr lang="en-US" dirty="0"/>
              <a:t>(minimum), </a:t>
            </a:r>
            <a:r>
              <a:rPr lang="en-US" b="1" i="1" dirty="0">
                <a:solidFill>
                  <a:srgbClr val="FF0000"/>
                </a:solidFill>
              </a:rPr>
              <a:t>max() </a:t>
            </a:r>
            <a:r>
              <a:rPr lang="en-US" dirty="0"/>
              <a:t>(maximum), </a:t>
            </a:r>
            <a:r>
              <a:rPr lang="en-US" b="1" i="1" dirty="0">
                <a:solidFill>
                  <a:srgbClr val="FF0000"/>
                </a:solidFill>
              </a:rPr>
              <a:t>range() </a:t>
            </a:r>
            <a:r>
              <a:rPr lang="en-US" dirty="0"/>
              <a:t>(min max), </a:t>
            </a:r>
            <a:r>
              <a:rPr lang="en-US" b="1" i="1" dirty="0">
                <a:solidFill>
                  <a:srgbClr val="FF0000"/>
                </a:solidFill>
              </a:rPr>
              <a:t>mean() </a:t>
            </a:r>
            <a:r>
              <a:rPr lang="en-US" dirty="0"/>
              <a:t>(Average) </a:t>
            </a:r>
            <a:r>
              <a:rPr lang="en-US" b="1" i="1" dirty="0">
                <a:solidFill>
                  <a:srgbClr val="FF0000"/>
                </a:solidFill>
              </a:rPr>
              <a:t>median() </a:t>
            </a:r>
            <a:r>
              <a:rPr lang="en-US" dirty="0"/>
              <a:t>(median)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DB90D-2164-74B3-4C4D-508C257ED475}"/>
              </a:ext>
            </a:extLst>
          </p:cNvPr>
          <p:cNvSpPr txBox="1"/>
          <p:nvPr/>
        </p:nvSpPr>
        <p:spPr>
          <a:xfrm>
            <a:off x="5527523" y="1213543"/>
            <a:ext cx="51259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Dispersion indicators</a:t>
            </a:r>
            <a:r>
              <a:rPr lang="en-US" dirty="0"/>
              <a:t>, use the functions </a:t>
            </a:r>
            <a:r>
              <a:rPr lang="en-US" b="1" i="1" dirty="0">
                <a:solidFill>
                  <a:srgbClr val="FF0000"/>
                </a:solidFill>
              </a:rPr>
              <a:t>var() </a:t>
            </a:r>
            <a:r>
              <a:rPr lang="en-US" dirty="0"/>
              <a:t>(</a:t>
            </a:r>
            <a:r>
              <a:rPr lang="en-US" dirty="0" err="1"/>
              <a:t>vaiance</a:t>
            </a:r>
            <a:r>
              <a:rPr lang="en-US" dirty="0"/>
              <a:t>), </a:t>
            </a:r>
            <a:r>
              <a:rPr lang="en-US" b="1" i="1" dirty="0" err="1">
                <a:solidFill>
                  <a:srgbClr val="FF0000"/>
                </a:solidFill>
              </a:rPr>
              <a:t>sd</a:t>
            </a:r>
            <a:r>
              <a:rPr lang="en-US" b="1" i="1" dirty="0">
                <a:solidFill>
                  <a:srgbClr val="FF0000"/>
                </a:solidFill>
              </a:rPr>
              <a:t>() </a:t>
            </a:r>
            <a:r>
              <a:rPr lang="en-US" dirty="0"/>
              <a:t>(standard deviation), </a:t>
            </a:r>
            <a:r>
              <a:rPr lang="en-US" b="1" i="1" dirty="0">
                <a:solidFill>
                  <a:srgbClr val="FF0000"/>
                </a:solidFill>
              </a:rPr>
              <a:t>quantile() </a:t>
            </a:r>
            <a:r>
              <a:rPr lang="en-US" dirty="0"/>
              <a:t>(quantile)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CBDC39-EC61-6754-2AEB-14DB44D651F4}"/>
              </a:ext>
            </a:extLst>
          </p:cNvPr>
          <p:cNvSpPr txBox="1"/>
          <p:nvPr/>
        </p:nvSpPr>
        <p:spPr>
          <a:xfrm>
            <a:off x="5527523" y="4259463"/>
            <a:ext cx="51259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can also use the </a:t>
            </a:r>
            <a:r>
              <a:rPr lang="en-US" b="1" i="1" dirty="0">
                <a:solidFill>
                  <a:srgbClr val="FF0000"/>
                </a:solidFill>
              </a:rPr>
              <a:t>summary() </a:t>
            </a:r>
            <a:r>
              <a:rPr lang="en-US" dirty="0"/>
              <a:t>function, to calculate all these indicators for all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787B2E-D9BD-A39F-42D1-6FB75F06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46" y="2476417"/>
            <a:ext cx="1733700" cy="19051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061E6-EC4A-2C44-040C-D08B03A3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464" y="2316865"/>
            <a:ext cx="2190940" cy="1333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773F1D-511F-913E-BA02-ECEC75EE7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673" y="5082303"/>
            <a:ext cx="2998730" cy="864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4712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5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2619661" cy="515170"/>
          </a:xfrm>
        </p:spPr>
        <p:txBody>
          <a:bodyPr/>
          <a:lstStyle/>
          <a:p>
            <a:r>
              <a:rPr lang="fr-CA" dirty="0" err="1"/>
              <a:t>Histogram</a:t>
            </a:r>
            <a:endParaRPr lang="fr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B5AC1-A16C-0824-045F-1EA7E43EFE1A}"/>
              </a:ext>
            </a:extLst>
          </p:cNvPr>
          <p:cNvSpPr txBox="1"/>
          <p:nvPr/>
        </p:nvSpPr>
        <p:spPr>
          <a:xfrm>
            <a:off x="2206171" y="896220"/>
            <a:ext cx="7334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Histogram</a:t>
            </a:r>
            <a:r>
              <a:rPr lang="en-US" dirty="0"/>
              <a:t>, Using the </a:t>
            </a:r>
            <a:r>
              <a:rPr lang="en-US" b="1" i="1" dirty="0">
                <a:solidFill>
                  <a:srgbClr val="FF0000"/>
                </a:solidFill>
              </a:rPr>
              <a:t>hist() </a:t>
            </a:r>
            <a:r>
              <a:rPr lang="en-US" dirty="0"/>
              <a:t>function, To understand all the arguments of the function, </a:t>
            </a:r>
            <a:r>
              <a:rPr lang="en-US" b="1" i="1" dirty="0">
                <a:solidFill>
                  <a:srgbClr val="FF0000"/>
                </a:solidFill>
              </a:rPr>
              <a:t>?hist()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17DDF-284C-D0E4-B174-5DC842FB0949}"/>
              </a:ext>
            </a:extLst>
          </p:cNvPr>
          <p:cNvSpPr txBox="1"/>
          <p:nvPr/>
        </p:nvSpPr>
        <p:spPr>
          <a:xfrm>
            <a:off x="6889447" y="2167114"/>
            <a:ext cx="4770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main, </a:t>
            </a:r>
            <a:r>
              <a:rPr lang="en-US" b="1" dirty="0" err="1"/>
              <a:t>xlab</a:t>
            </a:r>
            <a:r>
              <a:rPr lang="en-US" b="1" dirty="0"/>
              <a:t>, </a:t>
            </a:r>
            <a:r>
              <a:rPr lang="en-US" b="1" dirty="0" err="1"/>
              <a:t>ylab</a:t>
            </a:r>
            <a:r>
              <a:rPr lang="en-US" dirty="0"/>
              <a:t>: main title and axis labels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16252E-F1CB-ED4A-4142-A58E3110AD17}"/>
              </a:ext>
            </a:extLst>
          </p:cNvPr>
          <p:cNvSpPr txBox="1"/>
          <p:nvPr/>
        </p:nvSpPr>
        <p:spPr>
          <a:xfrm>
            <a:off x="6889447" y="2562720"/>
            <a:ext cx="5154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border:</a:t>
            </a:r>
            <a:r>
              <a:rPr lang="en-US" dirty="0"/>
              <a:t> the color of the border around the bars.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42D790-FA2F-877B-6628-EE8879909031}"/>
              </a:ext>
            </a:extLst>
          </p:cNvPr>
          <p:cNvSpPr txBox="1"/>
          <p:nvPr/>
        </p:nvSpPr>
        <p:spPr>
          <a:xfrm>
            <a:off x="6889447" y="2903818"/>
            <a:ext cx="6613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col:</a:t>
            </a:r>
            <a:r>
              <a:rPr lang="en-US" dirty="0"/>
              <a:t> a </a:t>
            </a:r>
            <a:r>
              <a:rPr lang="en-US" dirty="0" err="1"/>
              <a:t>colour</a:t>
            </a:r>
            <a:r>
              <a:rPr lang="en-US" dirty="0"/>
              <a:t> to be used to fill the bars.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C7AB8B-A2AF-FB44-A289-BBC52B6851DC}"/>
              </a:ext>
            </a:extLst>
          </p:cNvPr>
          <p:cNvSpPr txBox="1"/>
          <p:nvPr/>
        </p:nvSpPr>
        <p:spPr>
          <a:xfrm>
            <a:off x="6889447" y="3291082"/>
            <a:ext cx="4925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xlim</a:t>
            </a:r>
            <a:r>
              <a:rPr lang="en-US" b="1" dirty="0"/>
              <a:t>, </a:t>
            </a:r>
            <a:r>
              <a:rPr lang="en-US" b="1" dirty="0" err="1"/>
              <a:t>ylim</a:t>
            </a:r>
            <a:r>
              <a:rPr lang="en-US" dirty="0"/>
              <a:t>: the range of x and y values with sensible defaults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4FAE72-67FA-0B94-A175-94C5765B113A}"/>
              </a:ext>
            </a:extLst>
          </p:cNvPr>
          <p:cNvSpPr txBox="1"/>
          <p:nvPr/>
        </p:nvSpPr>
        <p:spPr>
          <a:xfrm>
            <a:off x="6889447" y="3940449"/>
            <a:ext cx="4807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breaks</a:t>
            </a:r>
            <a:r>
              <a:rPr lang="en-US" dirty="0"/>
              <a:t>: controls the number of bars, cells or bins of the histogram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A32C12-897E-A9E4-10CE-4E20A90D2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30" y="2000236"/>
            <a:ext cx="6553768" cy="3722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4D52CC-6EE5-65CA-D0D4-81AE3FECA5D5}"/>
              </a:ext>
            </a:extLst>
          </p:cNvPr>
          <p:cNvSpPr txBox="1"/>
          <p:nvPr/>
        </p:nvSpPr>
        <p:spPr>
          <a:xfrm>
            <a:off x="6889447" y="4671982"/>
            <a:ext cx="4867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Border: </a:t>
            </a:r>
            <a:r>
              <a:rPr lang="en-US" dirty="0"/>
              <a:t>an optional vector of colors for the outlines of the boxplots.</a:t>
            </a:r>
          </a:p>
        </p:txBody>
      </p:sp>
    </p:spTree>
    <p:extLst>
      <p:ext uri="{BB962C8B-B14F-4D97-AF65-F5344CB8AC3E}">
        <p14:creationId xmlns:p14="http://schemas.microsoft.com/office/powerpoint/2010/main" val="3466385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6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3480842" cy="515170"/>
          </a:xfrm>
        </p:spPr>
        <p:txBody>
          <a:bodyPr/>
          <a:lstStyle/>
          <a:p>
            <a:r>
              <a:rPr lang="en-US" dirty="0"/>
              <a:t>Density Plot</a:t>
            </a:r>
            <a:endParaRPr lang="fr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B5AC1-A16C-0824-045F-1EA7E43EFE1A}"/>
              </a:ext>
            </a:extLst>
          </p:cNvPr>
          <p:cNvSpPr txBox="1"/>
          <p:nvPr/>
        </p:nvSpPr>
        <p:spPr>
          <a:xfrm>
            <a:off x="2206171" y="896220"/>
            <a:ext cx="7334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Histogram</a:t>
            </a:r>
            <a:r>
              <a:rPr lang="en-US" dirty="0"/>
              <a:t>, Using the </a:t>
            </a:r>
            <a:r>
              <a:rPr lang="en-US" b="1" i="1" dirty="0">
                <a:solidFill>
                  <a:srgbClr val="FF0000"/>
                </a:solidFill>
              </a:rPr>
              <a:t>plot() </a:t>
            </a:r>
            <a:r>
              <a:rPr lang="en-US" dirty="0"/>
              <a:t>function, To understand all the arguments of the function, </a:t>
            </a:r>
            <a:r>
              <a:rPr lang="en-US" b="1" i="1" dirty="0">
                <a:solidFill>
                  <a:srgbClr val="FF0000"/>
                </a:solidFill>
              </a:rPr>
              <a:t>?plot()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17DDF-284C-D0E4-B174-5DC842FB0949}"/>
              </a:ext>
            </a:extLst>
          </p:cNvPr>
          <p:cNvSpPr txBox="1"/>
          <p:nvPr/>
        </p:nvSpPr>
        <p:spPr>
          <a:xfrm>
            <a:off x="6565295" y="1685650"/>
            <a:ext cx="4770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main, </a:t>
            </a:r>
            <a:r>
              <a:rPr lang="en-US" b="1" dirty="0" err="1"/>
              <a:t>xlab</a:t>
            </a:r>
            <a:r>
              <a:rPr lang="en-US" b="1" dirty="0"/>
              <a:t>, </a:t>
            </a:r>
            <a:r>
              <a:rPr lang="en-US" b="1" dirty="0" err="1"/>
              <a:t>ylab</a:t>
            </a:r>
            <a:r>
              <a:rPr lang="en-US" dirty="0"/>
              <a:t>: main title and axis labels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42D790-FA2F-877B-6628-EE8879909031}"/>
              </a:ext>
            </a:extLst>
          </p:cNvPr>
          <p:cNvSpPr txBox="1"/>
          <p:nvPr/>
        </p:nvSpPr>
        <p:spPr>
          <a:xfrm>
            <a:off x="6565295" y="2198081"/>
            <a:ext cx="6613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col:</a:t>
            </a:r>
            <a:r>
              <a:rPr lang="en-US" dirty="0"/>
              <a:t> a </a:t>
            </a:r>
            <a:r>
              <a:rPr lang="en-US" dirty="0" err="1"/>
              <a:t>colour</a:t>
            </a:r>
            <a:r>
              <a:rPr lang="en-US" dirty="0"/>
              <a:t> of line.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81F647-8CD8-F82B-D1B2-3B5C4409F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8" y="1542551"/>
            <a:ext cx="6351820" cy="3856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3AF92B-AFCE-DB96-8527-1E9DA7A72E69}"/>
              </a:ext>
            </a:extLst>
          </p:cNvPr>
          <p:cNvSpPr txBox="1"/>
          <p:nvPr/>
        </p:nvSpPr>
        <p:spPr>
          <a:xfrm>
            <a:off x="6565295" y="2545460"/>
            <a:ext cx="542078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type</a:t>
            </a:r>
            <a:r>
              <a:rPr lang="en-US" dirty="0"/>
              <a:t>: what type of plot should be drawn. Possible types 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"p" for points,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"l" for lines,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"b" for both,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"c" for the lines part alone of "b",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"o" for both ‘overplotted’,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"h" for ‘histogram’ like (or ‘high-density’) vertical lines,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"s" for stair steps,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"S" for other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"n" for no plotting.</a:t>
            </a:r>
          </a:p>
        </p:txBody>
      </p:sp>
    </p:spTree>
    <p:extLst>
      <p:ext uri="{BB962C8B-B14F-4D97-AF65-F5344CB8AC3E}">
        <p14:creationId xmlns:p14="http://schemas.microsoft.com/office/powerpoint/2010/main" val="2360485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7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2077794" cy="515170"/>
          </a:xfrm>
        </p:spPr>
        <p:txBody>
          <a:bodyPr/>
          <a:lstStyle/>
          <a:p>
            <a:r>
              <a:rPr lang="en-US" dirty="0"/>
              <a:t>Box plot</a:t>
            </a:r>
            <a:endParaRPr lang="fr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B5AC1-A16C-0824-045F-1EA7E43EFE1A}"/>
              </a:ext>
            </a:extLst>
          </p:cNvPr>
          <p:cNvSpPr txBox="1"/>
          <p:nvPr/>
        </p:nvSpPr>
        <p:spPr>
          <a:xfrm>
            <a:off x="2206171" y="896220"/>
            <a:ext cx="7334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Boxplot</a:t>
            </a:r>
            <a:r>
              <a:rPr lang="en-US" dirty="0"/>
              <a:t>, Using the </a:t>
            </a:r>
            <a:r>
              <a:rPr lang="en-US" b="1" i="1" dirty="0">
                <a:solidFill>
                  <a:srgbClr val="FF0000"/>
                </a:solidFill>
              </a:rPr>
              <a:t>boxplot() </a:t>
            </a:r>
            <a:r>
              <a:rPr lang="en-US" dirty="0"/>
              <a:t>function, To understand all the arguments of the function, </a:t>
            </a:r>
            <a:r>
              <a:rPr lang="en-US" b="1" i="1" dirty="0">
                <a:solidFill>
                  <a:srgbClr val="FF0000"/>
                </a:solidFill>
              </a:rPr>
              <a:t>?boxplot()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17DDF-284C-D0E4-B174-5DC842FB0949}"/>
              </a:ext>
            </a:extLst>
          </p:cNvPr>
          <p:cNvSpPr txBox="1"/>
          <p:nvPr/>
        </p:nvSpPr>
        <p:spPr>
          <a:xfrm>
            <a:off x="5873447" y="1743491"/>
            <a:ext cx="4770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main, </a:t>
            </a:r>
            <a:r>
              <a:rPr lang="en-US" b="1" dirty="0" err="1"/>
              <a:t>xlab</a:t>
            </a:r>
            <a:r>
              <a:rPr lang="en-US" b="1" dirty="0"/>
              <a:t>, </a:t>
            </a:r>
            <a:r>
              <a:rPr lang="en-US" b="1" dirty="0" err="1"/>
              <a:t>ylab</a:t>
            </a:r>
            <a:r>
              <a:rPr lang="en-US" dirty="0"/>
              <a:t>: main title and axis labels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42D790-FA2F-877B-6628-EE8879909031}"/>
              </a:ext>
            </a:extLst>
          </p:cNvPr>
          <p:cNvSpPr txBox="1"/>
          <p:nvPr/>
        </p:nvSpPr>
        <p:spPr>
          <a:xfrm>
            <a:off x="5873447" y="2251300"/>
            <a:ext cx="6613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col:</a:t>
            </a:r>
            <a:r>
              <a:rPr lang="en-US" dirty="0"/>
              <a:t> a </a:t>
            </a:r>
            <a:r>
              <a:rPr lang="en-US" dirty="0" err="1"/>
              <a:t>colour</a:t>
            </a:r>
            <a:r>
              <a:rPr lang="en-US" dirty="0"/>
              <a:t> of boxplot.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F9D23-0D11-DA8B-B411-C66C954534D0}"/>
              </a:ext>
            </a:extLst>
          </p:cNvPr>
          <p:cNvSpPr txBox="1"/>
          <p:nvPr/>
        </p:nvSpPr>
        <p:spPr>
          <a:xfrm>
            <a:off x="5873447" y="2683096"/>
            <a:ext cx="6374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Horizontal: </a:t>
            </a:r>
            <a:r>
              <a:rPr lang="en-US" dirty="0"/>
              <a:t>logical indicating if the boxplots should be horizontal; default FALSE means vertical boxes.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D8E777-263E-EB96-D31D-C127C1EA4686}"/>
              </a:ext>
            </a:extLst>
          </p:cNvPr>
          <p:cNvSpPr txBox="1"/>
          <p:nvPr/>
        </p:nvSpPr>
        <p:spPr>
          <a:xfrm>
            <a:off x="5873447" y="3391891"/>
            <a:ext cx="6243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Border</a:t>
            </a:r>
            <a:r>
              <a:rPr lang="en-US" dirty="0"/>
              <a:t>: an optional vector of colors for the outlines of the boxplots.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808387-B947-9E4A-DB86-0568BBF51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37" y="1577688"/>
            <a:ext cx="5361135" cy="39627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3251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8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3103470" cy="515170"/>
          </a:xfrm>
        </p:spPr>
        <p:txBody>
          <a:bodyPr/>
          <a:lstStyle/>
          <a:p>
            <a:r>
              <a:rPr lang="en-US" dirty="0"/>
              <a:t>Whisker Plot</a:t>
            </a:r>
            <a:endParaRPr lang="fr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B5AC1-A16C-0824-045F-1EA7E43EFE1A}"/>
              </a:ext>
            </a:extLst>
          </p:cNvPr>
          <p:cNvSpPr txBox="1"/>
          <p:nvPr/>
        </p:nvSpPr>
        <p:spPr>
          <a:xfrm>
            <a:off x="2206171" y="896220"/>
            <a:ext cx="7334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Whisker Plot</a:t>
            </a:r>
            <a:r>
              <a:rPr lang="en-US" dirty="0"/>
              <a:t>, Using the </a:t>
            </a:r>
            <a:r>
              <a:rPr lang="en-US" b="1" i="1" dirty="0">
                <a:solidFill>
                  <a:srgbClr val="FF0000"/>
                </a:solidFill>
              </a:rPr>
              <a:t>boxplot() </a:t>
            </a:r>
            <a:r>
              <a:rPr lang="en-US" dirty="0"/>
              <a:t>function, To understand all the arguments of the function, </a:t>
            </a:r>
            <a:r>
              <a:rPr lang="en-US" b="1" i="1" dirty="0">
                <a:solidFill>
                  <a:srgbClr val="FF0000"/>
                </a:solidFill>
              </a:rPr>
              <a:t>?boxplot()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17DDF-284C-D0E4-B174-5DC842FB0949}"/>
              </a:ext>
            </a:extLst>
          </p:cNvPr>
          <p:cNvSpPr txBox="1"/>
          <p:nvPr/>
        </p:nvSpPr>
        <p:spPr>
          <a:xfrm>
            <a:off x="5873447" y="1743491"/>
            <a:ext cx="4770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main, </a:t>
            </a:r>
            <a:r>
              <a:rPr lang="en-US" b="1" dirty="0" err="1"/>
              <a:t>xlab</a:t>
            </a:r>
            <a:r>
              <a:rPr lang="en-US" b="1" dirty="0"/>
              <a:t>, </a:t>
            </a:r>
            <a:r>
              <a:rPr lang="en-US" b="1" dirty="0" err="1"/>
              <a:t>ylab</a:t>
            </a:r>
            <a:r>
              <a:rPr lang="en-US" dirty="0"/>
              <a:t>: main title and axis labels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42D790-FA2F-877B-6628-EE8879909031}"/>
              </a:ext>
            </a:extLst>
          </p:cNvPr>
          <p:cNvSpPr txBox="1"/>
          <p:nvPr/>
        </p:nvSpPr>
        <p:spPr>
          <a:xfrm>
            <a:off x="5873447" y="2251300"/>
            <a:ext cx="6613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col:</a:t>
            </a:r>
            <a:r>
              <a:rPr lang="en-US" dirty="0"/>
              <a:t> a </a:t>
            </a:r>
            <a:r>
              <a:rPr lang="en-US" dirty="0" err="1"/>
              <a:t>colour</a:t>
            </a:r>
            <a:r>
              <a:rPr lang="en-US" dirty="0"/>
              <a:t> of boxplot.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F9D23-0D11-DA8B-B411-C66C954534D0}"/>
              </a:ext>
            </a:extLst>
          </p:cNvPr>
          <p:cNvSpPr txBox="1"/>
          <p:nvPr/>
        </p:nvSpPr>
        <p:spPr>
          <a:xfrm>
            <a:off x="5873447" y="2683096"/>
            <a:ext cx="6374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Horizontal: </a:t>
            </a:r>
            <a:r>
              <a:rPr lang="en-US" dirty="0"/>
              <a:t>logical indicating if the boxplots should be horizontal; default FALSE means vertical boxes.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D8E777-263E-EB96-D31D-C127C1EA4686}"/>
              </a:ext>
            </a:extLst>
          </p:cNvPr>
          <p:cNvSpPr txBox="1"/>
          <p:nvPr/>
        </p:nvSpPr>
        <p:spPr>
          <a:xfrm>
            <a:off x="5873447" y="3391891"/>
            <a:ext cx="6243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Border</a:t>
            </a:r>
            <a:r>
              <a:rPr lang="en-US" dirty="0"/>
              <a:t>: an optional vector of colors for the outlines of the boxplots.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5B27F7-021C-F847-0624-5DDF050C5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1" y="1667051"/>
            <a:ext cx="5162997" cy="800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E33CDB-873D-9DB6-7185-C6FBB980E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74" y="2354960"/>
            <a:ext cx="5189670" cy="2979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673DB2-4623-26FC-7507-3B1079057C13}"/>
              </a:ext>
            </a:extLst>
          </p:cNvPr>
          <p:cNvSpPr txBox="1"/>
          <p:nvPr/>
        </p:nvSpPr>
        <p:spPr>
          <a:xfrm>
            <a:off x="5873447" y="4038222"/>
            <a:ext cx="6243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Notch:</a:t>
            </a:r>
            <a:r>
              <a:rPr lang="en-US" dirty="0"/>
              <a:t> if notch is TRUE, a notch is drawn in each side of the boxes.</a:t>
            </a:r>
          </a:p>
        </p:txBody>
      </p:sp>
    </p:spTree>
    <p:extLst>
      <p:ext uri="{BB962C8B-B14F-4D97-AF65-F5344CB8AC3E}">
        <p14:creationId xmlns:p14="http://schemas.microsoft.com/office/powerpoint/2010/main" val="2302656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7A921-BE8F-4D1C-BC32-B6BDD01227B7}" type="slidenum">
              <a:rPr lang="fr-CA" smtClean="0"/>
              <a:pPr/>
              <a:t>9</a:t>
            </a:fld>
            <a:endParaRPr lang="fr-CA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D394135-B822-34BC-33D8-7124FEAF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0" y="345913"/>
            <a:ext cx="3103470" cy="515170"/>
          </a:xfrm>
        </p:spPr>
        <p:txBody>
          <a:bodyPr/>
          <a:lstStyle/>
          <a:p>
            <a:r>
              <a:rPr lang="en-US" dirty="0"/>
              <a:t>Venn Diagram</a:t>
            </a:r>
            <a:endParaRPr lang="fr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32E85-05B1-E642-64F7-C96063A81CEA}"/>
              </a:ext>
            </a:extLst>
          </p:cNvPr>
          <p:cNvSpPr txBox="1"/>
          <p:nvPr/>
        </p:nvSpPr>
        <p:spPr>
          <a:xfrm>
            <a:off x="72571" y="775990"/>
            <a:ext cx="10697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Venn diagram </a:t>
            </a:r>
            <a:r>
              <a:rPr lang="en-US" dirty="0"/>
              <a:t>is the graphical representation of sets used for showing the relationship between them.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220E5-EF75-1195-7D4E-3619F8D0E720}"/>
              </a:ext>
            </a:extLst>
          </p:cNvPr>
          <p:cNvSpPr txBox="1"/>
          <p:nvPr/>
        </p:nvSpPr>
        <p:spPr>
          <a:xfrm>
            <a:off x="111276" y="17396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rgbClr val="FF0000"/>
                </a:solidFill>
              </a:rPr>
              <a:t>install.packages(“VennDiagram”)               </a:t>
            </a:r>
          </a:p>
          <a:p>
            <a:r>
              <a:rPr lang="pt-BR" b="1" i="1" dirty="0">
                <a:solidFill>
                  <a:srgbClr val="FF0000"/>
                </a:solidFill>
              </a:rPr>
              <a:t>library(“VennDiagram”) 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866786-A21D-CBF9-DAA6-769F61A6E8DD}"/>
              </a:ext>
            </a:extLst>
          </p:cNvPr>
          <p:cNvSpPr txBox="1"/>
          <p:nvPr/>
        </p:nvSpPr>
        <p:spPr>
          <a:xfrm>
            <a:off x="111276" y="1270204"/>
            <a:ext cx="1209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Syntax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0A47DD-0A84-20DA-9A5A-8213F56183F3}"/>
              </a:ext>
            </a:extLst>
          </p:cNvPr>
          <p:cNvSpPr txBox="1"/>
          <p:nvPr/>
        </p:nvSpPr>
        <p:spPr>
          <a:xfrm>
            <a:off x="111276" y="234984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For two sets:</a:t>
            </a:r>
          </a:p>
          <a:p>
            <a:r>
              <a:rPr lang="en-US" b="1" dirty="0"/>
              <a:t>Syntax:</a:t>
            </a:r>
          </a:p>
          <a:p>
            <a:endParaRPr lang="en-US" dirty="0"/>
          </a:p>
          <a:p>
            <a:r>
              <a:rPr lang="en-US" b="1" i="1" dirty="0" err="1">
                <a:solidFill>
                  <a:srgbClr val="FF0000"/>
                </a:solidFill>
              </a:rPr>
              <a:t>grid.newpage</a:t>
            </a:r>
            <a:r>
              <a:rPr lang="en-US" b="1" i="1" dirty="0">
                <a:solidFill>
                  <a:srgbClr val="FF0000"/>
                </a:solidFill>
              </a:rPr>
              <a:t>()                                        </a:t>
            </a:r>
          </a:p>
          <a:p>
            <a:r>
              <a:rPr lang="en-US" b="1" i="1" dirty="0" err="1">
                <a:solidFill>
                  <a:srgbClr val="FF0000"/>
                </a:solidFill>
              </a:rPr>
              <a:t>draw.pairwise.venn</a:t>
            </a:r>
            <a:r>
              <a:rPr lang="en-US" b="1" i="1" dirty="0">
                <a:solidFill>
                  <a:srgbClr val="FF0000"/>
                </a:solidFill>
              </a:rPr>
              <a:t>(area1,area2,cross.area,col,fill)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8D7470-B646-9F2E-AAF3-559162CBCB09}"/>
              </a:ext>
            </a:extLst>
          </p:cNvPr>
          <p:cNvSpPr txBox="1"/>
          <p:nvPr/>
        </p:nvSpPr>
        <p:spPr>
          <a:xfrm>
            <a:off x="111275" y="3944024"/>
            <a:ext cx="55734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For three sets:</a:t>
            </a:r>
          </a:p>
          <a:p>
            <a:r>
              <a:rPr lang="en-US" b="1" dirty="0"/>
              <a:t>Syntax:</a:t>
            </a:r>
          </a:p>
          <a:p>
            <a:endParaRPr lang="en-US" dirty="0"/>
          </a:p>
          <a:p>
            <a:r>
              <a:rPr lang="en-US" b="1" i="1" dirty="0" err="1">
                <a:solidFill>
                  <a:srgbClr val="FF0000"/>
                </a:solidFill>
              </a:rPr>
              <a:t>grid.newpage</a:t>
            </a:r>
            <a:r>
              <a:rPr lang="en-US" b="1" i="1" dirty="0">
                <a:solidFill>
                  <a:srgbClr val="FF0000"/>
                </a:solidFill>
              </a:rPr>
              <a:t>()                                        </a:t>
            </a:r>
          </a:p>
          <a:p>
            <a:r>
              <a:rPr lang="en-US" b="1" i="1" dirty="0" err="1">
                <a:solidFill>
                  <a:srgbClr val="FF0000"/>
                </a:solidFill>
              </a:rPr>
              <a:t>draw.triple.venn</a:t>
            </a:r>
            <a:r>
              <a:rPr lang="en-US" b="1" i="1" dirty="0">
                <a:solidFill>
                  <a:srgbClr val="FF0000"/>
                </a:solidFill>
              </a:rPr>
              <a:t>(area1,area2, area3,n12,n23,n13, n123,category)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72EF7E-322B-FDC6-BCF8-48CD79FEBF12}"/>
              </a:ext>
            </a:extLst>
          </p:cNvPr>
          <p:cNvSpPr txBox="1"/>
          <p:nvPr/>
        </p:nvSpPr>
        <p:spPr>
          <a:xfrm>
            <a:off x="5974196" y="1962052"/>
            <a:ext cx="596537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Parameters:</a:t>
            </a:r>
          </a:p>
          <a:p>
            <a:endParaRPr lang="en-US" sz="1600" dirty="0"/>
          </a:p>
          <a:p>
            <a:r>
              <a:rPr lang="en-US" sz="1600" b="1" dirty="0"/>
              <a:t>area1:</a:t>
            </a:r>
            <a:r>
              <a:rPr lang="en-US" sz="1600" dirty="0"/>
              <a:t> The size of first set</a:t>
            </a:r>
          </a:p>
          <a:p>
            <a:r>
              <a:rPr lang="en-US" sz="1600" b="1" dirty="0"/>
              <a:t>area2:</a:t>
            </a:r>
            <a:r>
              <a:rPr lang="en-US" sz="1600" dirty="0"/>
              <a:t> The size of second set</a:t>
            </a:r>
          </a:p>
          <a:p>
            <a:r>
              <a:rPr lang="en-US" sz="1600" b="1" dirty="0"/>
              <a:t>area3:</a:t>
            </a:r>
            <a:r>
              <a:rPr lang="en-US" sz="1600" dirty="0"/>
              <a:t> The size of third set</a:t>
            </a:r>
          </a:p>
          <a:p>
            <a:r>
              <a:rPr lang="en-US" sz="1600" b="1" dirty="0" err="1"/>
              <a:t>cross.area</a:t>
            </a:r>
            <a:r>
              <a:rPr lang="en-US" sz="1600" dirty="0"/>
              <a:t>: The size of the intersection between the sets</a:t>
            </a:r>
          </a:p>
          <a:p>
            <a:r>
              <a:rPr lang="en-US" sz="1600" b="1" dirty="0"/>
              <a:t>n12</a:t>
            </a:r>
            <a:r>
              <a:rPr lang="en-US" sz="1600" dirty="0"/>
              <a:t>: The size of intersection between the first and second set</a:t>
            </a:r>
          </a:p>
          <a:p>
            <a:r>
              <a:rPr lang="en-US" sz="1600" b="1" dirty="0"/>
              <a:t>n23:</a:t>
            </a:r>
            <a:r>
              <a:rPr lang="en-US" sz="1600" dirty="0"/>
              <a:t> The size of intersection between the third and second set</a:t>
            </a:r>
          </a:p>
          <a:p>
            <a:r>
              <a:rPr lang="en-US" sz="1600" b="1" dirty="0"/>
              <a:t>n13:</a:t>
            </a:r>
            <a:r>
              <a:rPr lang="en-US" sz="1600" dirty="0"/>
              <a:t> The size of intersection between the first and third set</a:t>
            </a:r>
          </a:p>
          <a:p>
            <a:r>
              <a:rPr lang="en-US" sz="1600" b="1" dirty="0"/>
              <a:t>n123:</a:t>
            </a:r>
            <a:r>
              <a:rPr lang="en-US" sz="1600" dirty="0"/>
              <a:t> The size of intersection between all the three sets</a:t>
            </a:r>
          </a:p>
          <a:p>
            <a:r>
              <a:rPr lang="en-US" sz="1600" b="1" dirty="0"/>
              <a:t>col:</a:t>
            </a:r>
            <a:r>
              <a:rPr lang="en-US" sz="1600" dirty="0"/>
              <a:t> A vector giving the </a:t>
            </a:r>
            <a:r>
              <a:rPr lang="en-US" sz="1600" dirty="0" err="1"/>
              <a:t>colours</a:t>
            </a:r>
            <a:r>
              <a:rPr lang="en-US" sz="1600" dirty="0"/>
              <a:t> of the circle’s circumference</a:t>
            </a:r>
          </a:p>
          <a:p>
            <a:r>
              <a:rPr lang="en-US" sz="1600" b="1" dirty="0"/>
              <a:t>fill:</a:t>
            </a:r>
            <a:r>
              <a:rPr lang="en-US" sz="1600" dirty="0"/>
              <a:t> A vector giving the </a:t>
            </a:r>
            <a:r>
              <a:rPr lang="en-US" sz="1600" dirty="0" err="1"/>
              <a:t>colours</a:t>
            </a:r>
            <a:r>
              <a:rPr lang="en-US" sz="1600" dirty="0"/>
              <a:t> to circle’s area</a:t>
            </a:r>
          </a:p>
          <a:p>
            <a:r>
              <a:rPr lang="en-US" sz="1600" dirty="0"/>
              <a:t>category: A vector of strings giving the category names of the sets</a:t>
            </a:r>
          </a:p>
        </p:txBody>
      </p:sp>
    </p:spTree>
    <p:extLst>
      <p:ext uri="{BB962C8B-B14F-4D97-AF65-F5344CB8AC3E}">
        <p14:creationId xmlns:p14="http://schemas.microsoft.com/office/powerpoint/2010/main" val="8790499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Couverture">
  <a:themeElements>
    <a:clrScheme name="Axe Oncologie">
      <a:dk1>
        <a:srgbClr val="333333"/>
      </a:dk1>
      <a:lt1>
        <a:srgbClr val="FFFFFF"/>
      </a:lt1>
      <a:dk2>
        <a:srgbClr val="01264F"/>
      </a:dk2>
      <a:lt2>
        <a:srgbClr val="FFFFFF"/>
      </a:lt2>
      <a:accent1>
        <a:srgbClr val="00ABC4"/>
      </a:accent1>
      <a:accent2>
        <a:srgbClr val="696BA9"/>
      </a:accent2>
      <a:accent3>
        <a:srgbClr val="94CCD3"/>
      </a:accent3>
      <a:accent4>
        <a:srgbClr val="357E94"/>
      </a:accent4>
      <a:accent5>
        <a:srgbClr val="EFEFEF"/>
      </a:accent5>
      <a:accent6>
        <a:srgbClr val="D6D6E8"/>
      </a:accent6>
      <a:hlink>
        <a:srgbClr val="0563C1"/>
      </a:hlink>
      <a:folHlink>
        <a:srgbClr val="00ABC4"/>
      </a:folHlink>
    </a:clrScheme>
    <a:fontScheme name="CHU -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 anchor="b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abarit_pres_CRCHU_Onco_v2024" id="{A3C75C71-186A-B249-878D-7F4A2F37C532}" vid="{13CF79D2-62E5-5E45-B9A8-F6723BB5D772}"/>
    </a:ext>
  </a:extLst>
</a:theme>
</file>

<file path=ppt/theme/theme2.xml><?xml version="1.0" encoding="utf-8"?>
<a:theme xmlns:a="http://schemas.openxmlformats.org/drawingml/2006/main" name="Mise en page - contenu">
  <a:themeElements>
    <a:clrScheme name="Couleurs_CHU">
      <a:dk1>
        <a:srgbClr val="333333"/>
      </a:dk1>
      <a:lt1>
        <a:srgbClr val="FFFFFF"/>
      </a:lt1>
      <a:dk2>
        <a:srgbClr val="01264F"/>
      </a:dk2>
      <a:lt2>
        <a:srgbClr val="FFFFFF"/>
      </a:lt2>
      <a:accent1>
        <a:srgbClr val="00ABC4"/>
      </a:accent1>
      <a:accent2>
        <a:srgbClr val="F05D66"/>
      </a:accent2>
      <a:accent3>
        <a:srgbClr val="94CCD3"/>
      </a:accent3>
      <a:accent4>
        <a:srgbClr val="357E94"/>
      </a:accent4>
      <a:accent5>
        <a:srgbClr val="EFEFEF"/>
      </a:accent5>
      <a:accent6>
        <a:srgbClr val="F7E7E3"/>
      </a:accent6>
      <a:hlink>
        <a:srgbClr val="0563C1"/>
      </a:hlink>
      <a:folHlink>
        <a:srgbClr val="00ABC4"/>
      </a:folHlink>
    </a:clrScheme>
    <a:fontScheme name="CHU -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barit_pres_CRCHU_Onco_v2024" id="{A3C75C71-186A-B249-878D-7F4A2F37C532}" vid="{2E2698D0-931D-F141-9C05-5C34FB2F0788}"/>
    </a:ext>
  </a:extLst>
</a:theme>
</file>

<file path=ppt/theme/theme3.xml><?xml version="1.0" encoding="utf-8"?>
<a:theme xmlns:a="http://schemas.openxmlformats.org/drawingml/2006/main" name="Outils - mise en page">
  <a:themeElements>
    <a:clrScheme name="Axe Oncologie">
      <a:dk1>
        <a:srgbClr val="333333"/>
      </a:dk1>
      <a:lt1>
        <a:srgbClr val="FFFFFF"/>
      </a:lt1>
      <a:dk2>
        <a:srgbClr val="01264F"/>
      </a:dk2>
      <a:lt2>
        <a:srgbClr val="FFFFFF"/>
      </a:lt2>
      <a:accent1>
        <a:srgbClr val="00ABC4"/>
      </a:accent1>
      <a:accent2>
        <a:srgbClr val="696BA9"/>
      </a:accent2>
      <a:accent3>
        <a:srgbClr val="94CCD3"/>
      </a:accent3>
      <a:accent4>
        <a:srgbClr val="357E94"/>
      </a:accent4>
      <a:accent5>
        <a:srgbClr val="EFEFEF"/>
      </a:accent5>
      <a:accent6>
        <a:srgbClr val="D6D6E8"/>
      </a:accent6>
      <a:hlink>
        <a:srgbClr val="0563C1"/>
      </a:hlink>
      <a:folHlink>
        <a:srgbClr val="00ABC4"/>
      </a:folHlink>
    </a:clrScheme>
    <a:fontScheme name="CHU -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barit_pres_CRCHU_Onco_v2024" id="{A3C75C71-186A-B249-878D-7F4A2F37C532}" vid="{6866B551-47D9-4544-BAD3-91F20733151E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3D52CCECB41D40A5F15C8CA162D7EA" ma:contentTypeVersion="17" ma:contentTypeDescription="Crée un document." ma:contentTypeScope="" ma:versionID="2164bab28c10bed1b46a5ac9c054d9f5">
  <xsd:schema xmlns:xsd="http://www.w3.org/2001/XMLSchema" xmlns:xs="http://www.w3.org/2001/XMLSchema" xmlns:p="http://schemas.microsoft.com/office/2006/metadata/properties" xmlns:ns2="82fa63f9-9171-430d-8aa8-c48db0526576" xmlns:ns3="418f3397-0c8d-4609-90ae-929f5625f709" targetNamespace="http://schemas.microsoft.com/office/2006/metadata/properties" ma:root="true" ma:fieldsID="f5178906358964d69b532441dbd5238e" ns2:_="" ns3:_="">
    <xsd:import namespace="82fa63f9-9171-430d-8aa8-c48db0526576"/>
    <xsd:import namespace="418f3397-0c8d-4609-90ae-929f5625f7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fa63f9-9171-430d-8aa8-c48db05265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3" nillable="true" ma:taxonomy="true" ma:internalName="lcf76f155ced4ddcb4097134ff3c332f" ma:taxonomyFieldName="MediaServiceImageTags" ma:displayName="Balises d’images" ma:readOnly="false" ma:fieldId="{5cf76f15-5ced-4ddc-b409-7134ff3c332f}" ma:taxonomyMulti="true" ma:sspId="bde7296c-ffa8-4ebc-a64a-90ca695649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8f3397-0c8d-4609-90ae-929f5625f70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6bc8e51c-3663-4a4f-9e7b-06fa7d76b238}" ma:internalName="TaxCatchAll" ma:showField="CatchAllData" ma:web="418f3397-0c8d-4609-90ae-929f5625f7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18f3397-0c8d-4609-90ae-929f5625f709" xsi:nil="true"/>
    <lcf76f155ced4ddcb4097134ff3c332f xmlns="82fa63f9-9171-430d-8aa8-c48db052657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8847474-A9AB-4554-A617-C6085FDBC3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fa63f9-9171-430d-8aa8-c48db0526576"/>
    <ds:schemaRef ds:uri="418f3397-0c8d-4609-90ae-929f5625f7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143C43-993F-4BFD-B5EE-A98AD3F079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6AA337-FFB5-4A52-91AB-298F6A4E4106}">
  <ds:schemaRefs>
    <ds:schemaRef ds:uri="http://schemas.microsoft.com/office/2006/metadata/properties"/>
    <ds:schemaRef ds:uri="http://schemas.microsoft.com/office/infopath/2007/PartnerControls"/>
    <ds:schemaRef ds:uri="418f3397-0c8d-4609-90ae-929f5625f709"/>
    <ds:schemaRef ds:uri="82fa63f9-9171-430d-8aa8-c48db052657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Gabarit_pres_CRCHU_Onco_v2024</Template>
  <TotalTime>9625</TotalTime>
  <Words>2548</Words>
  <Application>Microsoft Office PowerPoint</Application>
  <PresentationFormat>Widescreen</PresentationFormat>
  <Paragraphs>216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Times New Roman</vt:lpstr>
      <vt:lpstr>Wingdings 3</vt:lpstr>
      <vt:lpstr>Couverture</vt:lpstr>
      <vt:lpstr>Mise en page - contenu</vt:lpstr>
      <vt:lpstr>Outils - mise en page</vt:lpstr>
      <vt:lpstr>PowerPoint Presentation</vt:lpstr>
      <vt:lpstr>Continuous Variable</vt:lpstr>
      <vt:lpstr>Continuous Variable</vt:lpstr>
      <vt:lpstr>Continuous Variable</vt:lpstr>
      <vt:lpstr>Histogram</vt:lpstr>
      <vt:lpstr>Density Plot</vt:lpstr>
      <vt:lpstr>Box plot</vt:lpstr>
      <vt:lpstr>Whisker Plot</vt:lpstr>
      <vt:lpstr>Venn Diagram</vt:lpstr>
      <vt:lpstr>Venn Diagram</vt:lpstr>
      <vt:lpstr>Upset Plot</vt:lpstr>
      <vt:lpstr>Point Cloud</vt:lpstr>
      <vt:lpstr>Point Cloud – Adding legend</vt:lpstr>
      <vt:lpstr>Point Cloud – Adding Correlation and P-value</vt:lpstr>
      <vt:lpstr>Statistical tests</vt:lpstr>
      <vt:lpstr>Statistical tests</vt:lpstr>
      <vt:lpstr>Statistical tests – binary variable</vt:lpstr>
      <vt:lpstr>Binary variable</vt:lpstr>
      <vt:lpstr>Bar plot</vt:lpstr>
      <vt:lpstr>Bivariate Analysis: Cross-Tabling</vt:lpstr>
      <vt:lpstr>Introduction to Tidyverse</vt:lpstr>
      <vt:lpstr>Manipulating data with dplyr</vt:lpstr>
      <vt:lpstr>Manipulating data with dplyr</vt:lpstr>
      <vt:lpstr>Manipulating data with dplyr</vt:lpstr>
      <vt:lpstr>Manipulating data with dplyr</vt:lpstr>
      <vt:lpstr>Create a volcano plot</vt:lpstr>
      <vt:lpstr>Create a volcano plot</vt:lpstr>
      <vt:lpstr>Create a volcano plot</vt:lpstr>
      <vt:lpstr>Create a volcano plot</vt:lpstr>
      <vt:lpstr>Create a volcano plot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Dia, Abdou Khadir</dc:creator>
  <cp:keywords/>
  <dc:description/>
  <cp:lastModifiedBy>Dia, Abdou Khadir</cp:lastModifiedBy>
  <cp:revision>12</cp:revision>
  <dcterms:created xsi:type="dcterms:W3CDTF">2024-07-29T23:00:05Z</dcterms:created>
  <dcterms:modified xsi:type="dcterms:W3CDTF">2024-08-07T14:48:14Z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0x0101004E3D52CCECB41D40A5F15C8CA162D7EA</vt:lpwstr>
  </property>
</Properties>
</file>